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342" r:id="rId2"/>
    <p:sldId id="355" r:id="rId3"/>
    <p:sldId id="345" r:id="rId4"/>
    <p:sldId id="344" r:id="rId5"/>
    <p:sldId id="341" r:id="rId6"/>
    <p:sldId id="346" r:id="rId7"/>
    <p:sldId id="343" r:id="rId8"/>
    <p:sldId id="347" r:id="rId9"/>
    <p:sldId id="348" r:id="rId10"/>
    <p:sldId id="353" r:id="rId11"/>
    <p:sldId id="350" r:id="rId12"/>
    <p:sldId id="354" r:id="rId13"/>
    <p:sldId id="352" r:id="rId14"/>
    <p:sldId id="356" r:id="rId15"/>
    <p:sldId id="357" r:id="rId16"/>
    <p:sldId id="358" r:id="rId17"/>
    <p:sldId id="359" r:id="rId18"/>
    <p:sldId id="360" r:id="rId19"/>
    <p:sldId id="361" r:id="rId20"/>
    <p:sldId id="362" r:id="rId21"/>
    <p:sldId id="363" r:id="rId22"/>
    <p:sldId id="364"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3"/>
    <p:restoredTop sz="94643"/>
  </p:normalViewPr>
  <p:slideViewPr>
    <p:cSldViewPr snapToGrid="0" snapToObjects="1">
      <p:cViewPr varScale="1">
        <p:scale>
          <a:sx n="119" d="100"/>
          <a:sy n="119" d="100"/>
        </p:scale>
        <p:origin x="23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A6A4A7F0-3B6D-5D44-AC57-4D9AB4512A31}" type="datetimeFigureOut">
              <a:rPr kumimoji="1" lang="zh-CN" altLang="en-US" smtClean="0"/>
              <a:t>2019/6/12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ED508D78-A90E-8C4B-A71D-EC71F43FC632}" type="slidenum">
              <a:rPr kumimoji="1" lang="zh-CN" altLang="en-US" smtClean="0"/>
              <a:t>‹#›</a:t>
            </a:fld>
            <a:endParaRPr kumimoji="1" lang="zh-CN" altLang="en-US"/>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A6A4A7F0-3B6D-5D44-AC57-4D9AB4512A31}" type="datetimeFigureOut">
              <a:rPr kumimoji="1" lang="zh-CN" altLang="en-US" smtClean="0"/>
              <a:t>2019/6/12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ED508D78-A90E-8C4B-A71D-EC71F43FC632}" type="slidenum">
              <a:rPr kumimoji="1" lang="zh-CN" altLang="en-US" smtClean="0"/>
              <a:t>‹#›</a:t>
            </a:fld>
            <a:endParaRPr kumimoji="1" lang="zh-CN" altLang="en-US"/>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A6A4A7F0-3B6D-5D44-AC57-4D9AB4512A31}" type="datetimeFigureOut">
              <a:rPr kumimoji="1" lang="zh-CN" altLang="en-US" smtClean="0"/>
              <a:t>2019/6/12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ED508D78-A90E-8C4B-A71D-EC71F43FC632}" type="slidenum">
              <a:rPr kumimoji="1" lang="zh-CN" altLang="en-US" smtClean="0"/>
              <a:t>‹#›</a:t>
            </a:fld>
            <a:endParaRPr kumimoji="1" lang="zh-CN" alt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A6A4A7F0-3B6D-5D44-AC57-4D9AB4512A31}" type="datetimeFigureOut">
              <a:rPr kumimoji="1" lang="zh-CN" altLang="en-US" smtClean="0"/>
              <a:t>2019/6/12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ED508D78-A90E-8C4B-A71D-EC71F43FC632}" type="slidenum">
              <a:rPr kumimoji="1" lang="zh-CN" altLang="en-US" smtClean="0"/>
              <a:t>‹#›</a:t>
            </a:fld>
            <a:endParaRPr kumimoji="1" lang="zh-CN" alt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A6A4A7F0-3B6D-5D44-AC57-4D9AB4512A31}" type="datetimeFigureOut">
              <a:rPr kumimoji="1" lang="zh-CN" altLang="en-US" smtClean="0"/>
              <a:t>2019/6/12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ED508D78-A90E-8C4B-A71D-EC71F43FC632}" type="slidenum">
              <a:rPr kumimoji="1" lang="zh-CN" altLang="en-US" smtClean="0"/>
              <a:t>‹#›</a:t>
            </a:fld>
            <a:endParaRPr kumimoji="1" lang="zh-CN" altLang="en-US"/>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A6A4A7F0-3B6D-5D44-AC57-4D9AB4512A31}" type="datetimeFigureOut">
              <a:rPr kumimoji="1" lang="zh-CN" altLang="en-US" smtClean="0"/>
              <a:t>2019/6/12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ED508D78-A90E-8C4B-A71D-EC71F43FC632}" type="slidenum">
              <a:rPr kumimoji="1" lang="zh-CN" altLang="en-US" smtClean="0"/>
              <a:t>‹#›</a:t>
            </a:fld>
            <a:endParaRPr kumimoji="1" lang="zh-CN" altLang="en-US"/>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A6A4A7F0-3B6D-5D44-AC57-4D9AB4512A31}" type="datetimeFigureOut">
              <a:rPr kumimoji="1" lang="zh-CN" altLang="en-US" smtClean="0"/>
              <a:t>2019/6/12</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ED508D78-A90E-8C4B-A71D-EC71F43FC632}" type="slidenum">
              <a:rPr kumimoji="1" lang="zh-CN" altLang="en-US" smtClean="0"/>
              <a:t>‹#›</a:t>
            </a:fld>
            <a:endParaRPr kumimoji="1" lang="zh-CN" altLang="en-US"/>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A6A4A7F0-3B6D-5D44-AC57-4D9AB4512A31}" type="datetimeFigureOut">
              <a:rPr kumimoji="1" lang="zh-CN" altLang="en-US" smtClean="0"/>
              <a:t>2019/6/12</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ED508D78-A90E-8C4B-A71D-EC71F43FC632}" type="slidenum">
              <a:rPr kumimoji="1" lang="zh-CN" altLang="en-US" smtClean="0"/>
              <a:t>‹#›</a:t>
            </a:fld>
            <a:endParaRPr kumimoji="1" lang="zh-CN" altLang="en-US"/>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6A4A7F0-3B6D-5D44-AC57-4D9AB4512A31}" type="datetimeFigureOut">
              <a:rPr kumimoji="1" lang="zh-CN" altLang="en-US" smtClean="0"/>
              <a:t>2019/6/12</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ED508D78-A90E-8C4B-A71D-EC71F43FC632}" type="slidenum">
              <a:rPr kumimoji="1" lang="zh-CN" altLang="en-US" smtClean="0"/>
              <a:t>‹#›</a:t>
            </a:fld>
            <a:endParaRPr kumimoji="1" lang="zh-CN" altLang="en-US"/>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A6A4A7F0-3B6D-5D44-AC57-4D9AB4512A31}" type="datetimeFigureOut">
              <a:rPr kumimoji="1" lang="zh-CN" altLang="en-US" smtClean="0"/>
              <a:t>2019/6/12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ED508D78-A90E-8C4B-A71D-EC71F43FC632}" type="slidenum">
              <a:rPr kumimoji="1" lang="zh-CN" altLang="en-US" smtClean="0"/>
              <a:t>‹#›</a:t>
            </a:fld>
            <a:endParaRPr kumimoji="1" lang="zh-CN" altLang="en-US"/>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A6A4A7F0-3B6D-5D44-AC57-4D9AB4512A31}" type="datetimeFigureOut">
              <a:rPr kumimoji="1" lang="zh-CN" altLang="en-US" smtClean="0"/>
              <a:t>2019/6/12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ED508D78-A90E-8C4B-A71D-EC71F43FC632}" type="slidenum">
              <a:rPr kumimoji="1" lang="zh-CN" altLang="en-US" smtClean="0"/>
              <a:t>‹#›</a:t>
            </a:fld>
            <a:endParaRPr kumimoji="1" lang="zh-CN" altLang="en-US"/>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A4A7F0-3B6D-5D44-AC57-4D9AB4512A31}" type="datetimeFigureOut">
              <a:rPr kumimoji="1" lang="zh-CN" altLang="en-US" smtClean="0"/>
              <a:t>2019/6/12</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508D78-A90E-8C4B-A71D-EC71F43FC632}"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9D6AE1D-94D0-A042-8F37-0FEE02D0094C}"/>
              </a:ext>
            </a:extLst>
          </p:cNvPr>
          <p:cNvPicPr>
            <a:picLocks noChangeAspect="1"/>
          </p:cNvPicPr>
          <p:nvPr/>
        </p:nvPicPr>
        <p:blipFill>
          <a:blip r:embed="rId2"/>
          <a:stretch>
            <a:fillRect/>
          </a:stretch>
        </p:blipFill>
        <p:spPr>
          <a:xfrm>
            <a:off x="4064000" y="1397000"/>
            <a:ext cx="4064000" cy="4064000"/>
          </a:xfrm>
          <a:prstGeom prst="rect">
            <a:avLst/>
          </a:prstGeom>
        </p:spPr>
      </p:pic>
    </p:spTree>
    <p:extLst>
      <p:ext uri="{BB962C8B-B14F-4D97-AF65-F5344CB8AC3E}">
        <p14:creationId xmlns:p14="http://schemas.microsoft.com/office/powerpoint/2010/main" val="2039674956"/>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4800" dirty="0">
                <a:latin typeface="Avenir Medium" panose="02000503020000020003" pitchFamily="2" charset="0"/>
              </a:rPr>
              <a:t>RELATIONS</a:t>
            </a:r>
            <a:endParaRPr kumimoji="1" lang="zh-CN" altLang="en-US" sz="4800" dirty="0">
              <a:latin typeface="Avenir Medium" panose="02000503020000020003" pitchFamily="2" charset="0"/>
            </a:endParaRPr>
          </a:p>
        </p:txBody>
      </p:sp>
      <p:pic>
        <p:nvPicPr>
          <p:cNvPr id="6" name="图片 5">
            <a:extLst>
              <a:ext uri="{FF2B5EF4-FFF2-40B4-BE49-F238E27FC236}">
                <a16:creationId xmlns:a16="http://schemas.microsoft.com/office/drawing/2014/main" id="{9BD7688F-D99E-4545-899C-E8ADD320AA4B}"/>
              </a:ext>
            </a:extLst>
          </p:cNvPr>
          <p:cNvPicPr/>
          <p:nvPr/>
        </p:nvPicPr>
        <p:blipFill>
          <a:blip r:embed="rId2"/>
          <a:stretch>
            <a:fillRect/>
          </a:stretch>
        </p:blipFill>
        <p:spPr>
          <a:xfrm>
            <a:off x="1178242" y="2621280"/>
            <a:ext cx="3749358" cy="3790315"/>
          </a:xfrm>
          <a:prstGeom prst="rect">
            <a:avLst/>
          </a:prstGeom>
        </p:spPr>
      </p:pic>
      <p:pic>
        <p:nvPicPr>
          <p:cNvPr id="8" name="图片 7">
            <a:extLst>
              <a:ext uri="{FF2B5EF4-FFF2-40B4-BE49-F238E27FC236}">
                <a16:creationId xmlns:a16="http://schemas.microsoft.com/office/drawing/2014/main" id="{7FE0D41F-6B46-4C73-8201-6AFD4E42DB0F}"/>
              </a:ext>
            </a:extLst>
          </p:cNvPr>
          <p:cNvPicPr/>
          <p:nvPr/>
        </p:nvPicPr>
        <p:blipFill>
          <a:blip r:embed="rId3"/>
          <a:stretch>
            <a:fillRect/>
          </a:stretch>
        </p:blipFill>
        <p:spPr>
          <a:xfrm>
            <a:off x="1178242" y="1546860"/>
            <a:ext cx="3749358" cy="932180"/>
          </a:xfrm>
          <a:prstGeom prst="rect">
            <a:avLst/>
          </a:prstGeom>
        </p:spPr>
      </p:pic>
      <p:pic>
        <p:nvPicPr>
          <p:cNvPr id="9" name="图片 8">
            <a:extLst>
              <a:ext uri="{FF2B5EF4-FFF2-40B4-BE49-F238E27FC236}">
                <a16:creationId xmlns:a16="http://schemas.microsoft.com/office/drawing/2014/main" id="{B0407CE8-F0FC-45F2-A14C-ED445E8A84BF}"/>
              </a:ext>
            </a:extLst>
          </p:cNvPr>
          <p:cNvPicPr/>
          <p:nvPr/>
        </p:nvPicPr>
        <p:blipFill>
          <a:blip r:embed="rId4"/>
          <a:stretch>
            <a:fillRect/>
          </a:stretch>
        </p:blipFill>
        <p:spPr>
          <a:xfrm>
            <a:off x="6737349" y="2621280"/>
            <a:ext cx="3749359" cy="3790315"/>
          </a:xfrm>
          <a:prstGeom prst="rect">
            <a:avLst/>
          </a:prstGeom>
        </p:spPr>
      </p:pic>
      <p:pic>
        <p:nvPicPr>
          <p:cNvPr id="10" name="图片 9">
            <a:extLst>
              <a:ext uri="{FF2B5EF4-FFF2-40B4-BE49-F238E27FC236}">
                <a16:creationId xmlns:a16="http://schemas.microsoft.com/office/drawing/2014/main" id="{88A01E4A-0FE2-49A6-914F-F1178CC76653}"/>
              </a:ext>
            </a:extLst>
          </p:cNvPr>
          <p:cNvPicPr/>
          <p:nvPr/>
        </p:nvPicPr>
        <p:blipFill>
          <a:blip r:embed="rId5"/>
          <a:stretch>
            <a:fillRect/>
          </a:stretch>
        </p:blipFill>
        <p:spPr>
          <a:xfrm>
            <a:off x="6737350" y="1546860"/>
            <a:ext cx="3749358" cy="932180"/>
          </a:xfrm>
          <a:prstGeom prst="rect">
            <a:avLst/>
          </a:prstGeom>
        </p:spPr>
      </p:pic>
    </p:spTree>
    <p:extLst>
      <p:ext uri="{BB962C8B-B14F-4D97-AF65-F5344CB8AC3E}">
        <p14:creationId xmlns:p14="http://schemas.microsoft.com/office/powerpoint/2010/main" val="475502339"/>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4800" dirty="0">
                <a:latin typeface="Avenir Medium" panose="02000503020000020003" pitchFamily="2" charset="0"/>
              </a:rPr>
              <a:t>DURATION &amp; LANGUAGE</a:t>
            </a:r>
            <a:endParaRPr kumimoji="1" lang="zh-CN" altLang="en-US" sz="4800" dirty="0">
              <a:latin typeface="Avenir Medium" panose="02000503020000020003" pitchFamily="2" charset="0"/>
            </a:endParaRPr>
          </a:p>
        </p:txBody>
      </p:sp>
      <p:pic>
        <p:nvPicPr>
          <p:cNvPr id="6" name="图片 5">
            <a:extLst>
              <a:ext uri="{FF2B5EF4-FFF2-40B4-BE49-F238E27FC236}">
                <a16:creationId xmlns:a16="http://schemas.microsoft.com/office/drawing/2014/main" id="{FE70BF12-3073-4CC9-839B-D6774B313B2A}"/>
              </a:ext>
            </a:extLst>
          </p:cNvPr>
          <p:cNvPicPr/>
          <p:nvPr/>
        </p:nvPicPr>
        <p:blipFill>
          <a:blip r:embed="rId2"/>
          <a:stretch>
            <a:fillRect/>
          </a:stretch>
        </p:blipFill>
        <p:spPr>
          <a:xfrm>
            <a:off x="1930400" y="2326340"/>
            <a:ext cx="3281680" cy="3114040"/>
          </a:xfrm>
          <a:prstGeom prst="rect">
            <a:avLst/>
          </a:prstGeom>
        </p:spPr>
      </p:pic>
      <p:pic>
        <p:nvPicPr>
          <p:cNvPr id="10" name="图片 9">
            <a:extLst>
              <a:ext uri="{FF2B5EF4-FFF2-40B4-BE49-F238E27FC236}">
                <a16:creationId xmlns:a16="http://schemas.microsoft.com/office/drawing/2014/main" id="{6FAA617B-A603-41FF-BCD3-7813B15BBB19}"/>
              </a:ext>
            </a:extLst>
          </p:cNvPr>
          <p:cNvPicPr/>
          <p:nvPr/>
        </p:nvPicPr>
        <p:blipFill>
          <a:blip r:embed="rId3"/>
          <a:stretch>
            <a:fillRect/>
          </a:stretch>
        </p:blipFill>
        <p:spPr>
          <a:xfrm>
            <a:off x="7061797" y="2326340"/>
            <a:ext cx="3027681" cy="3114039"/>
          </a:xfrm>
          <a:prstGeom prst="rect">
            <a:avLst/>
          </a:prstGeom>
        </p:spPr>
      </p:pic>
    </p:spTree>
    <p:extLst>
      <p:ext uri="{BB962C8B-B14F-4D97-AF65-F5344CB8AC3E}">
        <p14:creationId xmlns:p14="http://schemas.microsoft.com/office/powerpoint/2010/main" val="419270612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4520" y="472759"/>
            <a:ext cx="10515600" cy="1325563"/>
          </a:xfrm>
        </p:spPr>
        <p:txBody>
          <a:bodyPr>
            <a:normAutofit/>
          </a:bodyPr>
          <a:lstStyle/>
          <a:p>
            <a:r>
              <a:rPr kumimoji="1" lang="en-US" altLang="zh-CN" sz="4800" dirty="0">
                <a:latin typeface="Avenir Medium" panose="02000503020000020003" pitchFamily="2" charset="0"/>
              </a:rPr>
              <a:t>PERSONS SPEAK MOST</a:t>
            </a:r>
            <a:endParaRPr kumimoji="1" lang="zh-CN" altLang="en-US" sz="4800" dirty="0">
              <a:latin typeface="Avenir Medium" panose="02000503020000020003" pitchFamily="2" charset="0"/>
            </a:endParaRPr>
          </a:p>
        </p:txBody>
      </p:sp>
      <p:sp>
        <p:nvSpPr>
          <p:cNvPr id="7" name="矩形 6">
            <a:extLst>
              <a:ext uri="{FF2B5EF4-FFF2-40B4-BE49-F238E27FC236}">
                <a16:creationId xmlns:a16="http://schemas.microsoft.com/office/drawing/2014/main" id="{F6A19126-942F-4582-AC6D-604115246A4B}"/>
              </a:ext>
            </a:extLst>
          </p:cNvPr>
          <p:cNvSpPr/>
          <p:nvPr/>
        </p:nvSpPr>
        <p:spPr>
          <a:xfrm>
            <a:off x="121920" y="1900344"/>
            <a:ext cx="7548880" cy="1077218"/>
          </a:xfrm>
          <a:prstGeom prst="rect">
            <a:avLst/>
          </a:prstGeom>
        </p:spPr>
        <p:txBody>
          <a:bodyPr wrap="square">
            <a:spAutoFit/>
          </a:bodyPr>
          <a:lstStyle/>
          <a:p>
            <a:endParaRPr kumimoji="1" lang="en-US" altLang="zh-CN" sz="3200" dirty="0">
              <a:latin typeface="Avenir Medium" panose="02000503020000020003" pitchFamily="2" charset="0"/>
            </a:endParaRPr>
          </a:p>
          <a:p>
            <a:endParaRPr kumimoji="1" lang="zh-CN" altLang="en-US" sz="3200" dirty="0">
              <a:latin typeface="Avenir Medium" panose="02000503020000020003" pitchFamily="2" charset="0"/>
            </a:endParaRPr>
          </a:p>
        </p:txBody>
      </p:sp>
      <p:pic>
        <p:nvPicPr>
          <p:cNvPr id="6" name="图片 5">
            <a:extLst>
              <a:ext uri="{FF2B5EF4-FFF2-40B4-BE49-F238E27FC236}">
                <a16:creationId xmlns:a16="http://schemas.microsoft.com/office/drawing/2014/main" id="{E170F2D8-9A15-4E1D-BF37-ABD02E62B4DB}"/>
              </a:ext>
            </a:extLst>
          </p:cNvPr>
          <p:cNvPicPr/>
          <p:nvPr/>
        </p:nvPicPr>
        <p:blipFill>
          <a:blip r:embed="rId2"/>
          <a:stretch>
            <a:fillRect/>
          </a:stretch>
        </p:blipFill>
        <p:spPr>
          <a:xfrm>
            <a:off x="3748405" y="2113353"/>
            <a:ext cx="4227830" cy="3921125"/>
          </a:xfrm>
          <a:prstGeom prst="rect">
            <a:avLst/>
          </a:prstGeom>
        </p:spPr>
      </p:pic>
    </p:spTree>
    <p:extLst>
      <p:ext uri="{BB962C8B-B14F-4D97-AF65-F5344CB8AC3E}">
        <p14:creationId xmlns:p14="http://schemas.microsoft.com/office/powerpoint/2010/main" val="377852890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4800" dirty="0">
                <a:latin typeface="Avenir Medium" panose="02000503020000020003" pitchFamily="2" charset="0"/>
              </a:rPr>
              <a:t>MOST POPULAR THEMES </a:t>
            </a:r>
            <a:endParaRPr kumimoji="1" lang="zh-CN" altLang="en-US" sz="4800" dirty="0">
              <a:latin typeface="Avenir Medium" panose="02000503020000020003" pitchFamily="2" charset="0"/>
            </a:endParaRPr>
          </a:p>
        </p:txBody>
      </p:sp>
      <p:pic>
        <p:nvPicPr>
          <p:cNvPr id="3" name="图片 2">
            <a:extLst>
              <a:ext uri="{FF2B5EF4-FFF2-40B4-BE49-F238E27FC236}">
                <a16:creationId xmlns:a16="http://schemas.microsoft.com/office/drawing/2014/main" id="{F49A0A01-23BC-44D1-AE0C-21D2D2E9C363}"/>
              </a:ext>
            </a:extLst>
          </p:cNvPr>
          <p:cNvPicPr/>
          <p:nvPr/>
        </p:nvPicPr>
        <p:blipFill>
          <a:blip r:embed="rId2"/>
          <a:stretch>
            <a:fillRect/>
          </a:stretch>
        </p:blipFill>
        <p:spPr>
          <a:xfrm>
            <a:off x="1351280" y="2103120"/>
            <a:ext cx="4500880" cy="3840480"/>
          </a:xfrm>
          <a:prstGeom prst="rect">
            <a:avLst/>
          </a:prstGeom>
        </p:spPr>
      </p:pic>
      <p:sp>
        <p:nvSpPr>
          <p:cNvPr id="4" name="矩形 3">
            <a:extLst>
              <a:ext uri="{FF2B5EF4-FFF2-40B4-BE49-F238E27FC236}">
                <a16:creationId xmlns:a16="http://schemas.microsoft.com/office/drawing/2014/main" id="{0E7BC68A-CD09-4B41-84C5-69F1303A1EF2}"/>
              </a:ext>
            </a:extLst>
          </p:cNvPr>
          <p:cNvSpPr/>
          <p:nvPr/>
        </p:nvSpPr>
        <p:spPr>
          <a:xfrm>
            <a:off x="6278880" y="2746087"/>
            <a:ext cx="5913120" cy="2554545"/>
          </a:xfrm>
          <a:prstGeom prst="rect">
            <a:avLst/>
          </a:prstGeom>
        </p:spPr>
        <p:txBody>
          <a:bodyPr wrap="square">
            <a:spAutoFit/>
          </a:bodyPr>
          <a:lstStyle/>
          <a:p>
            <a:pPr marL="514350" indent="-514350">
              <a:buFont typeface="+mj-lt"/>
              <a:buAutoNum type="arabicPeriod"/>
            </a:pPr>
            <a:r>
              <a:rPr kumimoji="1" lang="en-US" altLang="zh-CN" sz="3200" dirty="0">
                <a:solidFill>
                  <a:srgbClr val="FF0000"/>
                </a:solidFill>
                <a:latin typeface="Avenir Medium" panose="02000503020000020003" pitchFamily="2" charset="0"/>
              </a:rPr>
              <a:t>Technology, </a:t>
            </a:r>
          </a:p>
          <a:p>
            <a:pPr marL="514350" indent="-514350">
              <a:buFont typeface="+mj-lt"/>
              <a:buAutoNum type="arabicPeriod"/>
            </a:pPr>
            <a:r>
              <a:rPr kumimoji="1" lang="en-US" altLang="zh-CN" sz="3200" dirty="0">
                <a:solidFill>
                  <a:srgbClr val="FF0000"/>
                </a:solidFill>
                <a:latin typeface="Avenir Medium" panose="02000503020000020003" pitchFamily="2" charset="0"/>
              </a:rPr>
              <a:t>science, </a:t>
            </a:r>
          </a:p>
          <a:p>
            <a:pPr marL="514350" indent="-514350">
              <a:buFont typeface="+mj-lt"/>
              <a:buAutoNum type="arabicPeriod"/>
            </a:pPr>
            <a:r>
              <a:rPr kumimoji="1" lang="en-US" altLang="zh-CN" sz="3200" dirty="0">
                <a:solidFill>
                  <a:srgbClr val="FF0000"/>
                </a:solidFill>
                <a:latin typeface="Avenir Medium" panose="02000503020000020003" pitchFamily="2" charset="0"/>
              </a:rPr>
              <a:t>global issues </a:t>
            </a:r>
          </a:p>
          <a:p>
            <a:r>
              <a:rPr kumimoji="1" lang="en-US" altLang="zh-CN" sz="3200" dirty="0">
                <a:latin typeface="Avenir Medium" panose="02000503020000020003" pitchFamily="2" charset="0"/>
              </a:rPr>
              <a:t>are the most popular themes </a:t>
            </a:r>
          </a:p>
          <a:p>
            <a:endParaRPr kumimoji="1" lang="zh-CN" altLang="en-US" sz="3200" dirty="0">
              <a:latin typeface="Avenir Medium" panose="02000503020000020003" pitchFamily="2" charset="0"/>
            </a:endParaRPr>
          </a:p>
        </p:txBody>
      </p:sp>
    </p:spTree>
    <p:extLst>
      <p:ext uri="{BB962C8B-B14F-4D97-AF65-F5344CB8AC3E}">
        <p14:creationId xmlns:p14="http://schemas.microsoft.com/office/powerpoint/2010/main" val="322619554"/>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8BFEADA-177E-374E-ADB0-367D04150E55}"/>
              </a:ext>
            </a:extLst>
          </p:cNvPr>
          <p:cNvSpPr txBox="1"/>
          <p:nvPr/>
        </p:nvSpPr>
        <p:spPr>
          <a:xfrm>
            <a:off x="3150326" y="2705725"/>
            <a:ext cx="5891356" cy="1446550"/>
          </a:xfrm>
          <a:prstGeom prst="rect">
            <a:avLst/>
          </a:prstGeom>
          <a:noFill/>
        </p:spPr>
        <p:txBody>
          <a:bodyPr wrap="none" rtlCol="0">
            <a:spAutoFit/>
          </a:bodyPr>
          <a:lstStyle/>
          <a:p>
            <a:pPr algn="ctr"/>
            <a:r>
              <a:rPr kumimoji="1" lang="en-US" altLang="zh-CN" sz="4400" dirty="0">
                <a:latin typeface="Avenir Medium" panose="02000503020000020003" pitchFamily="2" charset="0"/>
              </a:rPr>
              <a:t>2</a:t>
            </a:r>
          </a:p>
          <a:p>
            <a:pPr algn="ctr"/>
            <a:r>
              <a:rPr kumimoji="1" lang="en-US" altLang="zh-CN" sz="4400" dirty="0">
                <a:latin typeface="Avenir Medium" panose="02000503020000020003" pitchFamily="2" charset="0"/>
              </a:rPr>
              <a:t>MACHINE LEARNING</a:t>
            </a:r>
          </a:p>
        </p:txBody>
      </p:sp>
    </p:spTree>
    <p:extLst>
      <p:ext uri="{BB962C8B-B14F-4D97-AF65-F5344CB8AC3E}">
        <p14:creationId xmlns:p14="http://schemas.microsoft.com/office/powerpoint/2010/main" val="29910244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CFD27120-54A1-0241-AF2A-F39A5C811403}"/>
              </a:ext>
            </a:extLst>
          </p:cNvPr>
          <p:cNvSpPr>
            <a:spLocks noGrp="1"/>
          </p:cNvSpPr>
          <p:nvPr>
            <p:ph type="title"/>
          </p:nvPr>
        </p:nvSpPr>
        <p:spPr>
          <a:xfrm>
            <a:off x="838198" y="365124"/>
            <a:ext cx="10672483" cy="1506707"/>
          </a:xfrm>
        </p:spPr>
        <p:txBody>
          <a:bodyPr>
            <a:normAutofit/>
          </a:bodyPr>
          <a:lstStyle/>
          <a:p>
            <a:r>
              <a:rPr kumimoji="1" lang="en-US" altLang="zh-CN" sz="4000" dirty="0">
                <a:latin typeface="Avenir Medium" panose="02000503020000020003" pitchFamily="2" charset="0"/>
              </a:rPr>
              <a:t>UNSUPERVISED LEARNING - CLUSTERING</a:t>
            </a:r>
            <a:endParaRPr kumimoji="1" lang="zh-CN" altLang="en-US" sz="4000" dirty="0">
              <a:latin typeface="Avenir Medium" panose="02000503020000020003" pitchFamily="2" charset="0"/>
            </a:endParaRPr>
          </a:p>
        </p:txBody>
      </p:sp>
      <p:pic>
        <p:nvPicPr>
          <p:cNvPr id="6" name="图片 5">
            <a:extLst>
              <a:ext uri="{FF2B5EF4-FFF2-40B4-BE49-F238E27FC236}">
                <a16:creationId xmlns:a16="http://schemas.microsoft.com/office/drawing/2014/main" id="{B97E310C-6D53-5443-879F-07A7C4A69197}"/>
              </a:ext>
            </a:extLst>
          </p:cNvPr>
          <p:cNvPicPr>
            <a:picLocks noChangeAspect="1"/>
          </p:cNvPicPr>
          <p:nvPr/>
        </p:nvPicPr>
        <p:blipFill>
          <a:blip r:embed="rId2"/>
          <a:stretch>
            <a:fillRect/>
          </a:stretch>
        </p:blipFill>
        <p:spPr>
          <a:xfrm>
            <a:off x="681319" y="1869131"/>
            <a:ext cx="6658982" cy="4578050"/>
          </a:xfrm>
          <a:prstGeom prst="rect">
            <a:avLst/>
          </a:prstGeom>
        </p:spPr>
      </p:pic>
      <p:sp>
        <p:nvSpPr>
          <p:cNvPr id="7" name="文本框 6">
            <a:extLst>
              <a:ext uri="{FF2B5EF4-FFF2-40B4-BE49-F238E27FC236}">
                <a16:creationId xmlns:a16="http://schemas.microsoft.com/office/drawing/2014/main" id="{5C40AB15-E929-A343-A7C4-3C5B4C46B772}"/>
              </a:ext>
            </a:extLst>
          </p:cNvPr>
          <p:cNvSpPr txBox="1"/>
          <p:nvPr/>
        </p:nvSpPr>
        <p:spPr>
          <a:xfrm>
            <a:off x="7648686" y="2449996"/>
            <a:ext cx="4221485" cy="3416320"/>
          </a:xfrm>
          <a:prstGeom prst="rect">
            <a:avLst/>
          </a:prstGeom>
          <a:noFill/>
        </p:spPr>
        <p:txBody>
          <a:bodyPr wrap="square" rtlCol="0">
            <a:spAutoFit/>
          </a:bodyPr>
          <a:lstStyle/>
          <a:p>
            <a:r>
              <a:rPr lang="en" altLang="zh-CN" sz="3200" dirty="0">
                <a:latin typeface="Avenir Medium" panose="02000503020000020003" pitchFamily="2" charset="0"/>
              </a:rPr>
              <a:t>Find the Most Suitable K Value</a:t>
            </a:r>
          </a:p>
          <a:p>
            <a:endParaRPr lang="en" altLang="zh-CN" sz="3200" dirty="0">
              <a:latin typeface="Avenir Medium" panose="02000503020000020003" pitchFamily="2" charset="0"/>
            </a:endParaRPr>
          </a:p>
          <a:p>
            <a:r>
              <a:rPr lang="en" altLang="zh-CN" sz="2400" dirty="0">
                <a:latin typeface="Avenir Medium" panose="02000503020000020003" pitchFamily="2" charset="0"/>
              </a:rPr>
              <a:t>We use the </a:t>
            </a:r>
            <a:r>
              <a:rPr lang="en" altLang="zh-CN" sz="2400" dirty="0">
                <a:solidFill>
                  <a:srgbClr val="FF0000"/>
                </a:solidFill>
                <a:latin typeface="Avenir Medium" panose="02000503020000020003" pitchFamily="2" charset="0"/>
              </a:rPr>
              <a:t>Elbow Method </a:t>
            </a:r>
            <a:r>
              <a:rPr lang="en" altLang="zh-CN" sz="2400" dirty="0">
                <a:latin typeface="Avenir Medium" panose="02000503020000020003" pitchFamily="2" charset="0"/>
              </a:rPr>
              <a:t>to calculate the K values in the range 4 - 15 to get the Distortion Score and Fit Time for each K value. </a:t>
            </a:r>
            <a:endParaRPr kumimoji="1" lang="zh-CN" altLang="en-US" sz="2400" dirty="0">
              <a:latin typeface="Avenir Medium" panose="02000503020000020003" pitchFamily="2" charset="0"/>
            </a:endParaRPr>
          </a:p>
        </p:txBody>
      </p:sp>
    </p:spTree>
    <p:extLst>
      <p:ext uri="{BB962C8B-B14F-4D97-AF65-F5344CB8AC3E}">
        <p14:creationId xmlns:p14="http://schemas.microsoft.com/office/powerpoint/2010/main" val="227471528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C8AFB40E-0CC3-424B-9364-372C3A15D25D}"/>
              </a:ext>
            </a:extLst>
          </p:cNvPr>
          <p:cNvSpPr>
            <a:spLocks noGrp="1"/>
          </p:cNvSpPr>
          <p:nvPr>
            <p:ph type="title"/>
          </p:nvPr>
        </p:nvSpPr>
        <p:spPr>
          <a:xfrm>
            <a:off x="838198" y="365124"/>
            <a:ext cx="10672483" cy="1506707"/>
          </a:xfrm>
        </p:spPr>
        <p:txBody>
          <a:bodyPr>
            <a:normAutofit/>
          </a:bodyPr>
          <a:lstStyle/>
          <a:p>
            <a:r>
              <a:rPr kumimoji="1" lang="en-US" altLang="zh-CN" sz="4000" dirty="0">
                <a:latin typeface="Avenir Medium" panose="02000503020000020003" pitchFamily="2" charset="0"/>
              </a:rPr>
              <a:t>UNSUPERVISED LEARNING - CLUSTERING</a:t>
            </a:r>
            <a:endParaRPr kumimoji="1" lang="zh-CN" altLang="en-US" sz="4000" dirty="0">
              <a:latin typeface="Avenir Medium" panose="02000503020000020003" pitchFamily="2" charset="0"/>
            </a:endParaRPr>
          </a:p>
        </p:txBody>
      </p:sp>
      <p:pic>
        <p:nvPicPr>
          <p:cNvPr id="25" name="图片 24">
            <a:extLst>
              <a:ext uri="{FF2B5EF4-FFF2-40B4-BE49-F238E27FC236}">
                <a16:creationId xmlns:a16="http://schemas.microsoft.com/office/drawing/2014/main" id="{4CEC6F2E-57D2-E247-9769-323588672C8D}"/>
              </a:ext>
            </a:extLst>
          </p:cNvPr>
          <p:cNvPicPr>
            <a:picLocks noChangeAspect="1"/>
          </p:cNvPicPr>
          <p:nvPr/>
        </p:nvPicPr>
        <p:blipFill>
          <a:blip r:embed="rId2"/>
          <a:stretch>
            <a:fillRect/>
          </a:stretch>
        </p:blipFill>
        <p:spPr>
          <a:xfrm>
            <a:off x="681319" y="1687308"/>
            <a:ext cx="6855988" cy="4713492"/>
          </a:xfrm>
          <a:prstGeom prst="rect">
            <a:avLst/>
          </a:prstGeom>
        </p:spPr>
      </p:pic>
      <p:sp>
        <p:nvSpPr>
          <p:cNvPr id="26" name="文本框 25">
            <a:extLst>
              <a:ext uri="{FF2B5EF4-FFF2-40B4-BE49-F238E27FC236}">
                <a16:creationId xmlns:a16="http://schemas.microsoft.com/office/drawing/2014/main" id="{0601C757-16C8-764C-B12E-F9408750BAA1}"/>
              </a:ext>
            </a:extLst>
          </p:cNvPr>
          <p:cNvSpPr txBox="1"/>
          <p:nvPr/>
        </p:nvSpPr>
        <p:spPr>
          <a:xfrm>
            <a:off x="7794808" y="1871831"/>
            <a:ext cx="3872752" cy="4216539"/>
          </a:xfrm>
          <a:prstGeom prst="rect">
            <a:avLst/>
          </a:prstGeom>
          <a:noFill/>
        </p:spPr>
        <p:txBody>
          <a:bodyPr wrap="square" rtlCol="0">
            <a:spAutoFit/>
          </a:bodyPr>
          <a:lstStyle/>
          <a:p>
            <a:r>
              <a:rPr lang="en-US" altLang="zh-CN" sz="3200" dirty="0">
                <a:latin typeface="Avenir Medium" panose="02000503020000020003" pitchFamily="2" charset="0"/>
              </a:rPr>
              <a:t>Do the cluster &amp; </a:t>
            </a:r>
          </a:p>
          <a:p>
            <a:r>
              <a:rPr lang="en-US" altLang="zh-CN" sz="3200" dirty="0">
                <a:latin typeface="Avenir Medium" panose="02000503020000020003" pitchFamily="2" charset="0"/>
              </a:rPr>
              <a:t>Calculate the </a:t>
            </a:r>
            <a:r>
              <a:rPr lang="en-US" altLang="zh-CN" sz="3200" dirty="0" err="1">
                <a:latin typeface="Avenir Medium" panose="02000503020000020003" pitchFamily="2" charset="0"/>
              </a:rPr>
              <a:t>Sihouette</a:t>
            </a:r>
            <a:r>
              <a:rPr lang="en-US" altLang="zh-CN" sz="3200" dirty="0">
                <a:latin typeface="Avenir Medium" panose="02000503020000020003" pitchFamily="2" charset="0"/>
              </a:rPr>
              <a:t> Value</a:t>
            </a:r>
          </a:p>
          <a:p>
            <a:endParaRPr kumimoji="1" lang="en-US" altLang="zh-CN" sz="3200" dirty="0">
              <a:latin typeface="Avenir Medium" panose="02000503020000020003" pitchFamily="2" charset="0"/>
            </a:endParaRPr>
          </a:p>
          <a:p>
            <a:r>
              <a:rPr lang="en" altLang="zh-CN" sz="2000" dirty="0">
                <a:latin typeface="Avenir Medium" panose="02000503020000020003" pitchFamily="2" charset="0"/>
              </a:rPr>
              <a:t>The data items classified into 7 categories, the data classified into the 7th item is more accurate, and the value of the 4th type data has a larger negative number, and the result is not good.</a:t>
            </a:r>
            <a:endParaRPr kumimoji="1" lang="zh-CN" altLang="en-US" sz="2000" dirty="0">
              <a:latin typeface="Avenir Medium" panose="02000503020000020003" pitchFamily="2" charset="0"/>
            </a:endParaRPr>
          </a:p>
        </p:txBody>
      </p:sp>
    </p:spTree>
    <p:extLst>
      <p:ext uri="{BB962C8B-B14F-4D97-AF65-F5344CB8AC3E}">
        <p14:creationId xmlns:p14="http://schemas.microsoft.com/office/powerpoint/2010/main" val="874688589"/>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21C1B7EE-EC55-B843-A445-36F99F6019CA}"/>
              </a:ext>
            </a:extLst>
          </p:cNvPr>
          <p:cNvSpPr>
            <a:spLocks noGrp="1"/>
          </p:cNvSpPr>
          <p:nvPr>
            <p:ph type="title"/>
          </p:nvPr>
        </p:nvSpPr>
        <p:spPr>
          <a:xfrm>
            <a:off x="838198" y="365124"/>
            <a:ext cx="10672483" cy="1506707"/>
          </a:xfrm>
        </p:spPr>
        <p:txBody>
          <a:bodyPr>
            <a:normAutofit/>
          </a:bodyPr>
          <a:lstStyle/>
          <a:p>
            <a:r>
              <a:rPr kumimoji="1" lang="en-US" altLang="zh-CN" sz="4000" dirty="0">
                <a:latin typeface="Avenir Medium" panose="02000503020000020003" pitchFamily="2" charset="0"/>
              </a:rPr>
              <a:t>SUPERVISED LEARNING - CLASSIFICATION</a:t>
            </a:r>
            <a:endParaRPr kumimoji="1" lang="zh-CN" altLang="en-US" sz="4000" dirty="0">
              <a:latin typeface="Avenir Medium" panose="02000503020000020003" pitchFamily="2" charset="0"/>
            </a:endParaRPr>
          </a:p>
        </p:txBody>
      </p:sp>
      <p:sp>
        <p:nvSpPr>
          <p:cNvPr id="5" name="文本框 4">
            <a:extLst>
              <a:ext uri="{FF2B5EF4-FFF2-40B4-BE49-F238E27FC236}">
                <a16:creationId xmlns:a16="http://schemas.microsoft.com/office/drawing/2014/main" id="{0029932C-E092-C44D-8E2D-1104112E74AB}"/>
              </a:ext>
            </a:extLst>
          </p:cNvPr>
          <p:cNvSpPr txBox="1"/>
          <p:nvPr/>
        </p:nvSpPr>
        <p:spPr>
          <a:xfrm>
            <a:off x="838198" y="1922227"/>
            <a:ext cx="5859331" cy="4278094"/>
          </a:xfrm>
          <a:prstGeom prst="rect">
            <a:avLst/>
          </a:prstGeom>
          <a:noFill/>
        </p:spPr>
        <p:txBody>
          <a:bodyPr wrap="square" rtlCol="0">
            <a:spAutoFit/>
          </a:bodyPr>
          <a:lstStyle/>
          <a:p>
            <a:r>
              <a:rPr lang="en-US" altLang="zh-CN" sz="3200" dirty="0">
                <a:latin typeface="Avenir Medium" panose="02000503020000020003" pitchFamily="2" charset="0"/>
              </a:rPr>
              <a:t>Select classification algorithm</a:t>
            </a:r>
          </a:p>
          <a:p>
            <a:endParaRPr lang="en" altLang="zh-CN" sz="2000" dirty="0">
              <a:latin typeface="Avenir Medium" panose="02000503020000020003" pitchFamily="2" charset="0"/>
            </a:endParaRPr>
          </a:p>
          <a:p>
            <a:r>
              <a:rPr lang="en" altLang="zh-CN" sz="2000" dirty="0">
                <a:latin typeface="Avenir Medium" panose="02000503020000020003" pitchFamily="2" charset="0"/>
              </a:rPr>
              <a:t>We used 500 of the more than 2,000 data as a test set. Through the training set, we used different algorithms to obtain the classification model results and scored the results. The results are as follows.</a:t>
            </a:r>
          </a:p>
          <a:p>
            <a:r>
              <a:rPr lang="en" altLang="zh-CN" sz="2000" dirty="0">
                <a:latin typeface="Avenir Medium" panose="02000503020000020003" pitchFamily="2" charset="0"/>
              </a:rPr>
              <a:t>From the scoring we can see that the </a:t>
            </a:r>
            <a:r>
              <a:rPr lang="en" altLang="zh-CN" sz="2000" dirty="0">
                <a:solidFill>
                  <a:srgbClr val="FF0000"/>
                </a:solidFill>
                <a:latin typeface="Avenir Medium" panose="02000503020000020003" pitchFamily="2" charset="0"/>
              </a:rPr>
              <a:t>Random Forest</a:t>
            </a:r>
            <a:r>
              <a:rPr lang="en" altLang="zh-CN" sz="2000" dirty="0">
                <a:latin typeface="Avenir Medium" panose="02000503020000020003" pitchFamily="2" charset="0"/>
              </a:rPr>
              <a:t> score is the highest for the integration method, and the </a:t>
            </a:r>
            <a:r>
              <a:rPr lang="en" altLang="zh-CN" sz="2000" dirty="0">
                <a:solidFill>
                  <a:srgbClr val="FF0000"/>
                </a:solidFill>
                <a:latin typeface="Avenir Medium" panose="02000503020000020003" pitchFamily="2" charset="0"/>
              </a:rPr>
              <a:t>Bagging-</a:t>
            </a:r>
            <a:r>
              <a:rPr lang="en" altLang="zh-CN" sz="2000" dirty="0" err="1">
                <a:solidFill>
                  <a:srgbClr val="FF0000"/>
                </a:solidFill>
                <a:latin typeface="Avenir Medium" panose="02000503020000020003" pitchFamily="2" charset="0"/>
              </a:rPr>
              <a:t>Knn</a:t>
            </a:r>
            <a:r>
              <a:rPr lang="en" altLang="zh-CN" sz="2000" dirty="0">
                <a:latin typeface="Avenir Medium" panose="02000503020000020003" pitchFamily="2" charset="0"/>
              </a:rPr>
              <a:t> algorithm, which is also the integration method, has the lowest score. Therefore, our classification decided to use the </a:t>
            </a:r>
            <a:r>
              <a:rPr lang="en" altLang="zh-CN" sz="2000" dirty="0">
                <a:solidFill>
                  <a:srgbClr val="FF0000"/>
                </a:solidFill>
                <a:latin typeface="Avenir Medium" panose="02000503020000020003" pitchFamily="2" charset="0"/>
              </a:rPr>
              <a:t>Random Forest algorithm.</a:t>
            </a:r>
          </a:p>
        </p:txBody>
      </p:sp>
      <p:pic>
        <p:nvPicPr>
          <p:cNvPr id="7" name="图片 6">
            <a:extLst>
              <a:ext uri="{FF2B5EF4-FFF2-40B4-BE49-F238E27FC236}">
                <a16:creationId xmlns:a16="http://schemas.microsoft.com/office/drawing/2014/main" id="{DFA842D4-114E-AC41-A55A-8FE66255D54E}"/>
              </a:ext>
            </a:extLst>
          </p:cNvPr>
          <p:cNvPicPr>
            <a:picLocks noChangeAspect="1"/>
          </p:cNvPicPr>
          <p:nvPr/>
        </p:nvPicPr>
        <p:blipFill>
          <a:blip r:embed="rId2"/>
          <a:stretch>
            <a:fillRect/>
          </a:stretch>
        </p:blipFill>
        <p:spPr>
          <a:xfrm>
            <a:off x="7483660" y="2124524"/>
            <a:ext cx="3187700" cy="3873500"/>
          </a:xfrm>
          <a:prstGeom prst="rect">
            <a:avLst/>
          </a:prstGeom>
        </p:spPr>
      </p:pic>
    </p:spTree>
    <p:extLst>
      <p:ext uri="{BB962C8B-B14F-4D97-AF65-F5344CB8AC3E}">
        <p14:creationId xmlns:p14="http://schemas.microsoft.com/office/powerpoint/2010/main" val="240028442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7A5567F-3626-384C-B8B1-6CF6F234C639}"/>
              </a:ext>
            </a:extLst>
          </p:cNvPr>
          <p:cNvPicPr>
            <a:picLocks noChangeAspect="1"/>
          </p:cNvPicPr>
          <p:nvPr/>
        </p:nvPicPr>
        <p:blipFill>
          <a:blip r:embed="rId2"/>
          <a:stretch>
            <a:fillRect/>
          </a:stretch>
        </p:blipFill>
        <p:spPr>
          <a:xfrm>
            <a:off x="6174439" y="2259107"/>
            <a:ext cx="5507913" cy="3786690"/>
          </a:xfrm>
          <a:prstGeom prst="rect">
            <a:avLst/>
          </a:prstGeom>
        </p:spPr>
      </p:pic>
      <p:pic>
        <p:nvPicPr>
          <p:cNvPr id="8" name="图片 7">
            <a:extLst>
              <a:ext uri="{FF2B5EF4-FFF2-40B4-BE49-F238E27FC236}">
                <a16:creationId xmlns:a16="http://schemas.microsoft.com/office/drawing/2014/main" id="{19B0CB9D-8E36-584F-8483-CE1AD8949678}"/>
              </a:ext>
            </a:extLst>
          </p:cNvPr>
          <p:cNvPicPr>
            <a:picLocks noChangeAspect="1"/>
          </p:cNvPicPr>
          <p:nvPr/>
        </p:nvPicPr>
        <p:blipFill>
          <a:blip r:embed="rId3"/>
          <a:stretch>
            <a:fillRect/>
          </a:stretch>
        </p:blipFill>
        <p:spPr>
          <a:xfrm>
            <a:off x="588086" y="2259106"/>
            <a:ext cx="5507914" cy="3786691"/>
          </a:xfrm>
          <a:prstGeom prst="rect">
            <a:avLst/>
          </a:prstGeom>
        </p:spPr>
      </p:pic>
      <p:sp>
        <p:nvSpPr>
          <p:cNvPr id="9" name="文本框 8">
            <a:extLst>
              <a:ext uri="{FF2B5EF4-FFF2-40B4-BE49-F238E27FC236}">
                <a16:creationId xmlns:a16="http://schemas.microsoft.com/office/drawing/2014/main" id="{6B2C31E6-71F4-2A40-B8B8-3F9BFBB03276}"/>
              </a:ext>
            </a:extLst>
          </p:cNvPr>
          <p:cNvSpPr txBox="1"/>
          <p:nvPr/>
        </p:nvSpPr>
        <p:spPr>
          <a:xfrm>
            <a:off x="4625886" y="1451123"/>
            <a:ext cx="2940228" cy="861774"/>
          </a:xfrm>
          <a:prstGeom prst="rect">
            <a:avLst/>
          </a:prstGeom>
          <a:noFill/>
        </p:spPr>
        <p:txBody>
          <a:bodyPr wrap="none" rtlCol="0">
            <a:spAutoFit/>
          </a:bodyPr>
          <a:lstStyle/>
          <a:p>
            <a:r>
              <a:rPr lang="en-US" altLang="zh-CN" sz="3200" dirty="0">
                <a:latin typeface="Avenir Medium" panose="02000503020000020003" pitchFamily="2" charset="0"/>
              </a:rPr>
              <a:t>TEST RESLUTS</a:t>
            </a:r>
          </a:p>
          <a:p>
            <a:endParaRPr kumimoji="1" lang="zh-CN" altLang="en-US" dirty="0"/>
          </a:p>
        </p:txBody>
      </p:sp>
      <p:sp>
        <p:nvSpPr>
          <p:cNvPr id="12" name="标题 1">
            <a:extLst>
              <a:ext uri="{FF2B5EF4-FFF2-40B4-BE49-F238E27FC236}">
                <a16:creationId xmlns:a16="http://schemas.microsoft.com/office/drawing/2014/main" id="{53427778-500B-9A4B-8F4C-ECEDAF46522F}"/>
              </a:ext>
            </a:extLst>
          </p:cNvPr>
          <p:cNvSpPr txBox="1">
            <a:spLocks/>
          </p:cNvSpPr>
          <p:nvPr/>
        </p:nvSpPr>
        <p:spPr>
          <a:xfrm>
            <a:off x="838198" y="365124"/>
            <a:ext cx="10672483" cy="15067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sz="4000" dirty="0">
                <a:latin typeface="Avenir Medium" panose="02000503020000020003" pitchFamily="2" charset="0"/>
              </a:rPr>
              <a:t>SUPERVISED LEARNING - CLASSIFICATION</a:t>
            </a:r>
            <a:endParaRPr kumimoji="1" lang="zh-CN" altLang="en-US" sz="4000" dirty="0">
              <a:latin typeface="Avenir Medium" panose="02000503020000020003" pitchFamily="2" charset="0"/>
            </a:endParaRPr>
          </a:p>
        </p:txBody>
      </p:sp>
    </p:spTree>
    <p:extLst>
      <p:ext uri="{BB962C8B-B14F-4D97-AF65-F5344CB8AC3E}">
        <p14:creationId xmlns:p14="http://schemas.microsoft.com/office/powerpoint/2010/main" val="120598025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B44B9CE-EE1C-F747-A0CD-CF5849AC3FFD}"/>
              </a:ext>
            </a:extLst>
          </p:cNvPr>
          <p:cNvSpPr>
            <a:spLocks noGrp="1"/>
          </p:cNvSpPr>
          <p:nvPr>
            <p:ph type="title"/>
          </p:nvPr>
        </p:nvSpPr>
        <p:spPr>
          <a:xfrm>
            <a:off x="838198" y="365124"/>
            <a:ext cx="10672483" cy="1506707"/>
          </a:xfrm>
        </p:spPr>
        <p:txBody>
          <a:bodyPr>
            <a:normAutofit/>
          </a:bodyPr>
          <a:lstStyle/>
          <a:p>
            <a:r>
              <a:rPr kumimoji="1" lang="en-US" altLang="zh-CN" sz="4000" dirty="0">
                <a:latin typeface="Avenir Medium" panose="02000503020000020003" pitchFamily="2" charset="0"/>
              </a:rPr>
              <a:t>SUPERVISED LEARNING - REGRESSION</a:t>
            </a:r>
            <a:endParaRPr kumimoji="1" lang="zh-CN" altLang="en-US" sz="4000" dirty="0">
              <a:latin typeface="Avenir Medium" panose="02000503020000020003" pitchFamily="2" charset="0"/>
            </a:endParaRPr>
          </a:p>
        </p:txBody>
      </p:sp>
      <p:pic>
        <p:nvPicPr>
          <p:cNvPr id="6" name="图片 5">
            <a:extLst>
              <a:ext uri="{FF2B5EF4-FFF2-40B4-BE49-F238E27FC236}">
                <a16:creationId xmlns:a16="http://schemas.microsoft.com/office/drawing/2014/main" id="{FE42B1CA-0068-FA46-A5F4-5625AAE51992}"/>
              </a:ext>
            </a:extLst>
          </p:cNvPr>
          <p:cNvPicPr>
            <a:picLocks noChangeAspect="1"/>
          </p:cNvPicPr>
          <p:nvPr/>
        </p:nvPicPr>
        <p:blipFill>
          <a:blip r:embed="rId2"/>
          <a:stretch>
            <a:fillRect/>
          </a:stretch>
        </p:blipFill>
        <p:spPr>
          <a:xfrm>
            <a:off x="562985" y="1736353"/>
            <a:ext cx="6918579" cy="4756523"/>
          </a:xfrm>
          <a:prstGeom prst="rect">
            <a:avLst/>
          </a:prstGeom>
        </p:spPr>
      </p:pic>
      <p:sp>
        <p:nvSpPr>
          <p:cNvPr id="7" name="文本框 6">
            <a:extLst>
              <a:ext uri="{FF2B5EF4-FFF2-40B4-BE49-F238E27FC236}">
                <a16:creationId xmlns:a16="http://schemas.microsoft.com/office/drawing/2014/main" id="{9A4CA379-61CD-804F-99C4-505CD226C238}"/>
              </a:ext>
            </a:extLst>
          </p:cNvPr>
          <p:cNvSpPr txBox="1"/>
          <p:nvPr/>
        </p:nvSpPr>
        <p:spPr>
          <a:xfrm>
            <a:off x="7440318" y="1736353"/>
            <a:ext cx="4345576" cy="4462760"/>
          </a:xfrm>
          <a:prstGeom prst="rect">
            <a:avLst/>
          </a:prstGeom>
          <a:noFill/>
        </p:spPr>
        <p:txBody>
          <a:bodyPr wrap="square" rtlCol="0">
            <a:spAutoFit/>
          </a:bodyPr>
          <a:lstStyle/>
          <a:p>
            <a:r>
              <a:rPr lang="en-US" altLang="zh-CN" sz="3200" dirty="0">
                <a:latin typeface="Avenir Medium" panose="02000503020000020003" pitchFamily="2" charset="0"/>
              </a:rPr>
              <a:t>Looking for relevance</a:t>
            </a:r>
          </a:p>
          <a:p>
            <a:endParaRPr kumimoji="1" lang="en-US" altLang="zh-CN" sz="3200" dirty="0">
              <a:latin typeface="Avenir Medium" panose="02000503020000020003" pitchFamily="2" charset="0"/>
            </a:endParaRPr>
          </a:p>
          <a:p>
            <a:r>
              <a:rPr lang="en" altLang="zh-CN" sz="2000" dirty="0">
                <a:latin typeface="Avenir Medium" panose="02000503020000020003" pitchFamily="2" charset="0"/>
              </a:rPr>
              <a:t>We can see that there is not much strong correlation between other attributes except for the obvious positive correlation (0.53) between views and comments. This also proves that we may not be able to produce perfect predictions, but we can try to go back. We ended up using </a:t>
            </a:r>
            <a:r>
              <a:rPr lang="en" altLang="zh-CN" sz="2000" dirty="0">
                <a:solidFill>
                  <a:srgbClr val="FF0000"/>
                </a:solidFill>
                <a:latin typeface="Avenir Medium" panose="02000503020000020003" pitchFamily="2" charset="0"/>
              </a:rPr>
              <a:t>duration</a:t>
            </a:r>
            <a:r>
              <a:rPr lang="en" altLang="zh-CN" sz="2000" dirty="0">
                <a:latin typeface="Avenir Medium" panose="02000503020000020003" pitchFamily="2" charset="0"/>
              </a:rPr>
              <a:t>, </a:t>
            </a:r>
            <a:r>
              <a:rPr lang="en" altLang="zh-CN" sz="2000" dirty="0">
                <a:solidFill>
                  <a:srgbClr val="FF0000"/>
                </a:solidFill>
                <a:latin typeface="Avenir Medium" panose="02000503020000020003" pitchFamily="2" charset="0"/>
              </a:rPr>
              <a:t>language</a:t>
            </a:r>
            <a:r>
              <a:rPr lang="en" altLang="zh-CN" sz="2000" dirty="0">
                <a:latin typeface="Avenir Medium" panose="02000503020000020003" pitchFamily="2" charset="0"/>
              </a:rPr>
              <a:t> and </a:t>
            </a:r>
            <a:r>
              <a:rPr lang="en" altLang="zh-CN" sz="2000" dirty="0">
                <a:solidFill>
                  <a:srgbClr val="FF0000"/>
                </a:solidFill>
                <a:latin typeface="Avenir Medium" panose="02000503020000020003" pitchFamily="2" charset="0"/>
              </a:rPr>
              <a:t>views</a:t>
            </a:r>
            <a:r>
              <a:rPr lang="en" altLang="zh-CN" sz="2000" dirty="0">
                <a:latin typeface="Avenir Medium" panose="02000503020000020003" pitchFamily="2" charset="0"/>
              </a:rPr>
              <a:t> to make regression predictions on comments.</a:t>
            </a:r>
            <a:endParaRPr kumimoji="1" lang="zh-CN" altLang="en-US" sz="2000" dirty="0">
              <a:latin typeface="Avenir Medium" panose="02000503020000020003" pitchFamily="2" charset="0"/>
            </a:endParaRPr>
          </a:p>
        </p:txBody>
      </p:sp>
    </p:spTree>
    <p:extLst>
      <p:ext uri="{BB962C8B-B14F-4D97-AF65-F5344CB8AC3E}">
        <p14:creationId xmlns:p14="http://schemas.microsoft.com/office/powerpoint/2010/main" val="64719700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8BFEADA-177E-374E-ADB0-367D04150E55}"/>
              </a:ext>
            </a:extLst>
          </p:cNvPr>
          <p:cNvSpPr txBox="1"/>
          <p:nvPr/>
        </p:nvSpPr>
        <p:spPr>
          <a:xfrm>
            <a:off x="3906041" y="2705725"/>
            <a:ext cx="4379918" cy="1446550"/>
          </a:xfrm>
          <a:prstGeom prst="rect">
            <a:avLst/>
          </a:prstGeom>
          <a:noFill/>
        </p:spPr>
        <p:txBody>
          <a:bodyPr wrap="none" rtlCol="0">
            <a:spAutoFit/>
          </a:bodyPr>
          <a:lstStyle/>
          <a:p>
            <a:pPr algn="ctr"/>
            <a:r>
              <a:rPr kumimoji="1" lang="en-US" altLang="zh-CN" sz="4400" dirty="0">
                <a:latin typeface="Avenir Medium" panose="02000503020000020003" pitchFamily="2" charset="0"/>
              </a:rPr>
              <a:t>1</a:t>
            </a:r>
          </a:p>
          <a:p>
            <a:pPr algn="ctr"/>
            <a:r>
              <a:rPr kumimoji="1" lang="en-US" altLang="zh-CN" sz="4400" dirty="0">
                <a:latin typeface="Avenir Medium" panose="02000503020000020003" pitchFamily="2" charset="0"/>
              </a:rPr>
              <a:t>DATA ANALYSIS</a:t>
            </a:r>
          </a:p>
        </p:txBody>
      </p:sp>
    </p:spTree>
    <p:extLst>
      <p:ext uri="{BB962C8B-B14F-4D97-AF65-F5344CB8AC3E}">
        <p14:creationId xmlns:p14="http://schemas.microsoft.com/office/powerpoint/2010/main" val="4150467001"/>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AD55994-1C15-F349-8AD4-668887876614}"/>
              </a:ext>
            </a:extLst>
          </p:cNvPr>
          <p:cNvSpPr>
            <a:spLocks noGrp="1"/>
          </p:cNvSpPr>
          <p:nvPr>
            <p:ph type="title"/>
          </p:nvPr>
        </p:nvSpPr>
        <p:spPr>
          <a:xfrm>
            <a:off x="838198" y="365124"/>
            <a:ext cx="10672483" cy="1506707"/>
          </a:xfrm>
        </p:spPr>
        <p:txBody>
          <a:bodyPr>
            <a:normAutofit/>
          </a:bodyPr>
          <a:lstStyle/>
          <a:p>
            <a:r>
              <a:rPr kumimoji="1" lang="en-US" altLang="zh-CN" sz="4000" dirty="0">
                <a:latin typeface="Avenir Medium" panose="02000503020000020003" pitchFamily="2" charset="0"/>
              </a:rPr>
              <a:t>SUPERVISED LEARNING - REGRESSION</a:t>
            </a:r>
            <a:endParaRPr kumimoji="1" lang="zh-CN" altLang="en-US" sz="4000" dirty="0">
              <a:latin typeface="Avenir Medium" panose="02000503020000020003" pitchFamily="2" charset="0"/>
            </a:endParaRPr>
          </a:p>
        </p:txBody>
      </p:sp>
      <p:pic>
        <p:nvPicPr>
          <p:cNvPr id="6" name="图片 5">
            <a:extLst>
              <a:ext uri="{FF2B5EF4-FFF2-40B4-BE49-F238E27FC236}">
                <a16:creationId xmlns:a16="http://schemas.microsoft.com/office/drawing/2014/main" id="{3D655BF2-E949-294C-A20E-977725E992C0}"/>
              </a:ext>
            </a:extLst>
          </p:cNvPr>
          <p:cNvPicPr>
            <a:picLocks noChangeAspect="1"/>
          </p:cNvPicPr>
          <p:nvPr/>
        </p:nvPicPr>
        <p:blipFill>
          <a:blip r:embed="rId2"/>
          <a:stretch>
            <a:fillRect/>
          </a:stretch>
        </p:blipFill>
        <p:spPr>
          <a:xfrm>
            <a:off x="838198" y="2446094"/>
            <a:ext cx="5715000" cy="2654300"/>
          </a:xfrm>
          <a:prstGeom prst="rect">
            <a:avLst/>
          </a:prstGeom>
        </p:spPr>
      </p:pic>
      <p:sp>
        <p:nvSpPr>
          <p:cNvPr id="7" name="文本框 6">
            <a:extLst>
              <a:ext uri="{FF2B5EF4-FFF2-40B4-BE49-F238E27FC236}">
                <a16:creationId xmlns:a16="http://schemas.microsoft.com/office/drawing/2014/main" id="{59D26A10-541A-3C48-BF89-AF00E5FD7DA4}"/>
              </a:ext>
            </a:extLst>
          </p:cNvPr>
          <p:cNvSpPr txBox="1"/>
          <p:nvPr/>
        </p:nvSpPr>
        <p:spPr>
          <a:xfrm>
            <a:off x="6895651" y="1661264"/>
            <a:ext cx="4894730" cy="4647426"/>
          </a:xfrm>
          <a:prstGeom prst="rect">
            <a:avLst/>
          </a:prstGeom>
          <a:noFill/>
        </p:spPr>
        <p:txBody>
          <a:bodyPr wrap="square" rtlCol="0">
            <a:spAutoFit/>
          </a:bodyPr>
          <a:lstStyle/>
          <a:p>
            <a:r>
              <a:rPr lang="en-US" altLang="zh-CN" sz="3200" dirty="0">
                <a:latin typeface="Avenir Medium" panose="02000503020000020003" pitchFamily="2" charset="0"/>
              </a:rPr>
              <a:t>Try different </a:t>
            </a:r>
          </a:p>
          <a:p>
            <a:r>
              <a:rPr lang="en-US" altLang="zh-CN" sz="3200" dirty="0">
                <a:latin typeface="Avenir Medium" panose="02000503020000020003" pitchFamily="2" charset="0"/>
              </a:rPr>
              <a:t>regression algorithms</a:t>
            </a:r>
          </a:p>
          <a:p>
            <a:endParaRPr kumimoji="1" lang="en-US" altLang="zh-CN" sz="3200" dirty="0">
              <a:latin typeface="Avenir Medium" panose="02000503020000020003" pitchFamily="2" charset="0"/>
            </a:endParaRPr>
          </a:p>
          <a:p>
            <a:r>
              <a:rPr lang="en" altLang="zh-CN" sz="2000" dirty="0">
                <a:latin typeface="Avenir Medium" panose="02000503020000020003" pitchFamily="2" charset="0"/>
              </a:rPr>
              <a:t>We can see that the </a:t>
            </a:r>
            <a:r>
              <a:rPr lang="en" altLang="zh-CN" sz="2000" dirty="0">
                <a:solidFill>
                  <a:srgbClr val="FF0000"/>
                </a:solidFill>
                <a:latin typeface="Avenir Medium" panose="02000503020000020003" pitchFamily="2" charset="0"/>
              </a:rPr>
              <a:t>random forest algorithm</a:t>
            </a:r>
            <a:r>
              <a:rPr lang="en" altLang="zh-CN" sz="2000" dirty="0">
                <a:latin typeface="Avenir Medium" panose="02000503020000020003" pitchFamily="2" charset="0"/>
              </a:rPr>
              <a:t> in the middle obtains the </a:t>
            </a:r>
            <a:r>
              <a:rPr lang="en" altLang="zh-CN" sz="2000" dirty="0">
                <a:solidFill>
                  <a:srgbClr val="FF0000"/>
                </a:solidFill>
                <a:latin typeface="Avenir Medium" panose="02000503020000020003" pitchFamily="2" charset="0"/>
              </a:rPr>
              <a:t>smallest RMSE deviation</a:t>
            </a:r>
            <a:r>
              <a:rPr lang="en" altLang="zh-CN" sz="2000" dirty="0">
                <a:latin typeface="Avenir Medium" panose="02000503020000020003" pitchFamily="2" charset="0"/>
              </a:rPr>
              <a:t>, while the results of linear regression and ridge regression are not much different, and the results from the random forest algorithm have large errors. Therefore, we decided to use the random forest algorithm for regression prediction in the project.</a:t>
            </a:r>
            <a:endParaRPr kumimoji="1" lang="zh-CN" altLang="en-US" sz="2000" dirty="0">
              <a:latin typeface="Avenir Medium" panose="02000503020000020003" pitchFamily="2" charset="0"/>
            </a:endParaRPr>
          </a:p>
        </p:txBody>
      </p:sp>
    </p:spTree>
    <p:extLst>
      <p:ext uri="{BB962C8B-B14F-4D97-AF65-F5344CB8AC3E}">
        <p14:creationId xmlns:p14="http://schemas.microsoft.com/office/powerpoint/2010/main" val="3908805710"/>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C879311F-B2AA-5E4D-8D42-A5672D110533}"/>
              </a:ext>
            </a:extLst>
          </p:cNvPr>
          <p:cNvSpPr>
            <a:spLocks noGrp="1"/>
          </p:cNvSpPr>
          <p:nvPr>
            <p:ph type="title"/>
          </p:nvPr>
        </p:nvSpPr>
        <p:spPr>
          <a:xfrm>
            <a:off x="838198" y="365124"/>
            <a:ext cx="10672483" cy="1506707"/>
          </a:xfrm>
        </p:spPr>
        <p:txBody>
          <a:bodyPr>
            <a:normAutofit/>
          </a:bodyPr>
          <a:lstStyle/>
          <a:p>
            <a:r>
              <a:rPr kumimoji="1" lang="en-US" altLang="zh-CN" sz="4000" dirty="0">
                <a:latin typeface="Avenir Medium" panose="02000503020000020003" pitchFamily="2" charset="0"/>
              </a:rPr>
              <a:t>SUPERVISED LEARNING - REGRESSION</a:t>
            </a:r>
            <a:endParaRPr kumimoji="1" lang="zh-CN" altLang="en-US" sz="4000" dirty="0">
              <a:latin typeface="Avenir Medium" panose="02000503020000020003" pitchFamily="2" charset="0"/>
            </a:endParaRPr>
          </a:p>
        </p:txBody>
      </p:sp>
      <p:pic>
        <p:nvPicPr>
          <p:cNvPr id="6" name="图片 5">
            <a:extLst>
              <a:ext uri="{FF2B5EF4-FFF2-40B4-BE49-F238E27FC236}">
                <a16:creationId xmlns:a16="http://schemas.microsoft.com/office/drawing/2014/main" id="{E8F7DDB5-E489-0B42-B83E-AE6C6E77DB25}"/>
              </a:ext>
            </a:extLst>
          </p:cNvPr>
          <p:cNvPicPr>
            <a:picLocks noChangeAspect="1"/>
          </p:cNvPicPr>
          <p:nvPr/>
        </p:nvPicPr>
        <p:blipFill>
          <a:blip r:embed="rId2"/>
          <a:stretch>
            <a:fillRect/>
          </a:stretch>
        </p:blipFill>
        <p:spPr>
          <a:xfrm>
            <a:off x="576131" y="1871831"/>
            <a:ext cx="6556297" cy="4507454"/>
          </a:xfrm>
          <a:prstGeom prst="rect">
            <a:avLst/>
          </a:prstGeom>
        </p:spPr>
      </p:pic>
      <p:sp>
        <p:nvSpPr>
          <p:cNvPr id="7" name="文本框 6">
            <a:extLst>
              <a:ext uri="{FF2B5EF4-FFF2-40B4-BE49-F238E27FC236}">
                <a16:creationId xmlns:a16="http://schemas.microsoft.com/office/drawing/2014/main" id="{1F5CD3DE-BE6E-2744-A4B4-3DBEA8917BC1}"/>
              </a:ext>
            </a:extLst>
          </p:cNvPr>
          <p:cNvSpPr txBox="1"/>
          <p:nvPr/>
        </p:nvSpPr>
        <p:spPr>
          <a:xfrm>
            <a:off x="6217919" y="2091671"/>
            <a:ext cx="5626249" cy="4401205"/>
          </a:xfrm>
          <a:prstGeom prst="rect">
            <a:avLst/>
          </a:prstGeom>
          <a:noFill/>
        </p:spPr>
        <p:txBody>
          <a:bodyPr wrap="square" rtlCol="0">
            <a:spAutoFit/>
          </a:bodyPr>
          <a:lstStyle/>
          <a:p>
            <a:r>
              <a:rPr lang="en-US" altLang="zh-CN" sz="3200" dirty="0">
                <a:latin typeface="Avenir Medium" panose="02000503020000020003" pitchFamily="2" charset="0"/>
              </a:rPr>
              <a:t>Lasso</a:t>
            </a:r>
          </a:p>
          <a:p>
            <a:endParaRPr lang="en-US" altLang="zh-CN" sz="3200" dirty="0">
              <a:latin typeface="Avenir Medium" panose="02000503020000020003" pitchFamily="2" charset="0"/>
            </a:endParaRPr>
          </a:p>
          <a:p>
            <a:r>
              <a:rPr lang="en" altLang="zh-CN" sz="2000" dirty="0">
                <a:latin typeface="Avenir Medium" panose="02000503020000020003" pitchFamily="2" charset="0"/>
              </a:rPr>
              <a:t>We obtained the above image by regression analysis performed by the Lasso algorithm. Our data is almost concentrated near a straight line at a 45-degree angle, but the predicted values are a little larger than the true value. As you can see from the figure, the Lasso algorithm is more suitable for our sparse, irrelevant data, but because it is a biased estimate, we can't use it in real prediction.</a:t>
            </a:r>
            <a:endParaRPr lang="en-US" altLang="zh-CN" sz="2000" dirty="0">
              <a:latin typeface="Avenir Medium" panose="02000503020000020003" pitchFamily="2" charset="0"/>
            </a:endParaRPr>
          </a:p>
          <a:p>
            <a:endParaRPr kumimoji="1" lang="en-US" altLang="zh-CN" b="1" dirty="0"/>
          </a:p>
          <a:p>
            <a:endParaRPr kumimoji="1" lang="zh-CN" altLang="en-US" dirty="0"/>
          </a:p>
        </p:txBody>
      </p:sp>
    </p:spTree>
    <p:extLst>
      <p:ext uri="{BB962C8B-B14F-4D97-AF65-F5344CB8AC3E}">
        <p14:creationId xmlns:p14="http://schemas.microsoft.com/office/powerpoint/2010/main" val="4009205640"/>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0E82AF4-0620-CB4B-A6AF-A6F8A0CC717F}"/>
              </a:ext>
            </a:extLst>
          </p:cNvPr>
          <p:cNvSpPr>
            <a:spLocks noGrp="1"/>
          </p:cNvSpPr>
          <p:nvPr>
            <p:ph type="title"/>
          </p:nvPr>
        </p:nvSpPr>
        <p:spPr>
          <a:xfrm>
            <a:off x="838198" y="365124"/>
            <a:ext cx="10672483" cy="1506707"/>
          </a:xfrm>
        </p:spPr>
        <p:txBody>
          <a:bodyPr>
            <a:normAutofit/>
          </a:bodyPr>
          <a:lstStyle/>
          <a:p>
            <a:r>
              <a:rPr kumimoji="1" lang="en-US" altLang="zh-CN" sz="4000" dirty="0">
                <a:latin typeface="Avenir Medium" panose="02000503020000020003" pitchFamily="2" charset="0"/>
              </a:rPr>
              <a:t>SUPERVISED LEARNING - REGRESSION</a:t>
            </a:r>
            <a:endParaRPr kumimoji="1" lang="zh-CN" altLang="en-US" sz="4000" dirty="0">
              <a:latin typeface="Avenir Medium" panose="02000503020000020003" pitchFamily="2" charset="0"/>
            </a:endParaRPr>
          </a:p>
        </p:txBody>
      </p:sp>
      <p:pic>
        <p:nvPicPr>
          <p:cNvPr id="6" name="图片 5">
            <a:extLst>
              <a:ext uri="{FF2B5EF4-FFF2-40B4-BE49-F238E27FC236}">
                <a16:creationId xmlns:a16="http://schemas.microsoft.com/office/drawing/2014/main" id="{0C16C9D5-0823-0242-9E99-B1F7718BFA39}"/>
              </a:ext>
            </a:extLst>
          </p:cNvPr>
          <p:cNvPicPr>
            <a:picLocks noChangeAspect="1"/>
          </p:cNvPicPr>
          <p:nvPr/>
        </p:nvPicPr>
        <p:blipFill>
          <a:blip r:embed="rId2"/>
          <a:stretch>
            <a:fillRect/>
          </a:stretch>
        </p:blipFill>
        <p:spPr>
          <a:xfrm>
            <a:off x="681319" y="1871831"/>
            <a:ext cx="6290289" cy="4324574"/>
          </a:xfrm>
          <a:prstGeom prst="rect">
            <a:avLst/>
          </a:prstGeom>
        </p:spPr>
      </p:pic>
      <p:sp>
        <p:nvSpPr>
          <p:cNvPr id="7" name="文本框 6">
            <a:extLst>
              <a:ext uri="{FF2B5EF4-FFF2-40B4-BE49-F238E27FC236}">
                <a16:creationId xmlns:a16="http://schemas.microsoft.com/office/drawing/2014/main" id="{49E080D1-38CE-0746-9AEE-5A4CFB1EF720}"/>
              </a:ext>
            </a:extLst>
          </p:cNvPr>
          <p:cNvSpPr txBox="1"/>
          <p:nvPr/>
        </p:nvSpPr>
        <p:spPr>
          <a:xfrm>
            <a:off x="7089290" y="2214782"/>
            <a:ext cx="4765637" cy="4278094"/>
          </a:xfrm>
          <a:prstGeom prst="rect">
            <a:avLst/>
          </a:prstGeom>
          <a:noFill/>
        </p:spPr>
        <p:txBody>
          <a:bodyPr wrap="square" rtlCol="0">
            <a:spAutoFit/>
          </a:bodyPr>
          <a:lstStyle/>
          <a:p>
            <a:r>
              <a:rPr lang="en-US" altLang="zh-CN" sz="3200" dirty="0">
                <a:latin typeface="Avenir Medium" panose="02000503020000020003" pitchFamily="2" charset="0"/>
              </a:rPr>
              <a:t>Ridge</a:t>
            </a:r>
          </a:p>
          <a:p>
            <a:endParaRPr lang="en-US" altLang="zh-CN" sz="3200" dirty="0">
              <a:latin typeface="Avenir Medium" panose="02000503020000020003" pitchFamily="2" charset="0"/>
            </a:endParaRPr>
          </a:p>
          <a:p>
            <a:r>
              <a:rPr lang="en" altLang="zh-CN" sz="2000" dirty="0">
                <a:latin typeface="Avenir Medium" panose="02000503020000020003" pitchFamily="2" charset="0"/>
              </a:rPr>
              <a:t>Our training data is a blue point, and the test data is a green point. This figure shows the residuals between the test data and the training data. We see that the residuals of most of the test data are clustered around 0, indicating that our training model is more realistic.</a:t>
            </a:r>
            <a:endParaRPr lang="en-US" altLang="zh-CN" sz="2000" dirty="0">
              <a:latin typeface="Avenir Medium" panose="02000503020000020003" pitchFamily="2" charset="0"/>
            </a:endParaRPr>
          </a:p>
          <a:p>
            <a:endParaRPr lang="en-US" altLang="zh-CN" sz="3200" dirty="0">
              <a:latin typeface="Avenir Medium" panose="02000503020000020003" pitchFamily="2" charset="0"/>
            </a:endParaRPr>
          </a:p>
          <a:p>
            <a:endParaRPr kumimoji="1" lang="en-US" altLang="zh-CN" b="1" dirty="0"/>
          </a:p>
          <a:p>
            <a:endParaRPr kumimoji="1" lang="zh-CN" altLang="en-US" dirty="0"/>
          </a:p>
        </p:txBody>
      </p:sp>
    </p:spTree>
    <p:extLst>
      <p:ext uri="{BB962C8B-B14F-4D97-AF65-F5344CB8AC3E}">
        <p14:creationId xmlns:p14="http://schemas.microsoft.com/office/powerpoint/2010/main" val="61583036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4800" dirty="0">
                <a:latin typeface="Avenir Medium" panose="02000503020000020003" pitchFamily="2" charset="0"/>
              </a:rPr>
              <a:t>DATASET</a:t>
            </a:r>
            <a:endParaRPr kumimoji="1" lang="zh-CN" altLang="en-US" sz="4800" dirty="0">
              <a:latin typeface="Avenir Medium" panose="02000503020000020003" pitchFamily="2" charset="0"/>
            </a:endParaRPr>
          </a:p>
        </p:txBody>
      </p:sp>
      <p:sp>
        <p:nvSpPr>
          <p:cNvPr id="9" name="文本框 8">
            <a:extLst>
              <a:ext uri="{FF2B5EF4-FFF2-40B4-BE49-F238E27FC236}">
                <a16:creationId xmlns:a16="http://schemas.microsoft.com/office/drawing/2014/main" id="{DF6EC83F-3ACF-F546-884F-E9A99A227D54}"/>
              </a:ext>
            </a:extLst>
          </p:cNvPr>
          <p:cNvSpPr txBox="1"/>
          <p:nvPr/>
        </p:nvSpPr>
        <p:spPr>
          <a:xfrm>
            <a:off x="6969980" y="1997839"/>
            <a:ext cx="5081611" cy="2862322"/>
          </a:xfrm>
          <a:prstGeom prst="rect">
            <a:avLst/>
          </a:prstGeom>
          <a:noFill/>
        </p:spPr>
        <p:txBody>
          <a:bodyPr wrap="square" rtlCol="0">
            <a:spAutoFit/>
          </a:bodyPr>
          <a:lstStyle/>
          <a:p>
            <a:r>
              <a:rPr kumimoji="1" lang="en-US" altLang="zh-CN" sz="3600" dirty="0">
                <a:latin typeface="Avenir Medium" panose="02000503020000020003" pitchFamily="2" charset="0"/>
              </a:rPr>
              <a:t>The data set is a </a:t>
            </a:r>
          </a:p>
          <a:p>
            <a:r>
              <a:rPr kumimoji="1" lang="en-US" altLang="zh-CN" sz="3600" dirty="0">
                <a:solidFill>
                  <a:srgbClr val="FF0000"/>
                </a:solidFill>
                <a:latin typeface="Avenir Medium" panose="02000503020000020003" pitchFamily="2" charset="0"/>
              </a:rPr>
              <a:t>2540 * 17 </a:t>
            </a:r>
            <a:r>
              <a:rPr kumimoji="1" lang="en-US" altLang="zh-CN" sz="3600" dirty="0">
                <a:latin typeface="Avenir Medium" panose="02000503020000020003" pitchFamily="2" charset="0"/>
              </a:rPr>
              <a:t>data set.</a:t>
            </a:r>
            <a:r>
              <a:rPr lang="en-US" altLang="zh-CN" sz="3600" dirty="0"/>
              <a:t>	</a:t>
            </a:r>
          </a:p>
          <a:p>
            <a:r>
              <a:rPr kumimoji="1" lang="en-US" altLang="zh-CN" sz="3600" dirty="0">
                <a:latin typeface="Avenir Medium" panose="02000503020000020003" pitchFamily="2" charset="0"/>
              </a:rPr>
              <a:t>This diagram shows the meaning of every columns.</a:t>
            </a:r>
          </a:p>
        </p:txBody>
      </p:sp>
      <p:pic>
        <p:nvPicPr>
          <p:cNvPr id="7" name="图片 6">
            <a:extLst>
              <a:ext uri="{FF2B5EF4-FFF2-40B4-BE49-F238E27FC236}">
                <a16:creationId xmlns:a16="http://schemas.microsoft.com/office/drawing/2014/main" id="{FEBAAA48-919E-41ED-82E1-BA355633EA5A}"/>
              </a:ext>
            </a:extLst>
          </p:cNvPr>
          <p:cNvPicPr/>
          <p:nvPr/>
        </p:nvPicPr>
        <p:blipFill>
          <a:blip r:embed="rId2"/>
          <a:stretch>
            <a:fillRect/>
          </a:stretch>
        </p:blipFill>
        <p:spPr>
          <a:xfrm>
            <a:off x="321832" y="1690688"/>
            <a:ext cx="6648147" cy="4376625"/>
          </a:xfrm>
          <a:prstGeom prst="rect">
            <a:avLst/>
          </a:prstGeom>
        </p:spPr>
      </p:pic>
    </p:spTree>
    <p:extLst>
      <p:ext uri="{BB962C8B-B14F-4D97-AF65-F5344CB8AC3E}">
        <p14:creationId xmlns:p14="http://schemas.microsoft.com/office/powerpoint/2010/main" val="101981636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4800" dirty="0">
                <a:latin typeface="Avenir Medium" panose="02000503020000020003" pitchFamily="2" charset="0"/>
              </a:rPr>
              <a:t>RELATION</a:t>
            </a:r>
            <a:endParaRPr kumimoji="1" lang="zh-CN" altLang="en-US" sz="4800" dirty="0">
              <a:latin typeface="Avenir Medium" panose="02000503020000020003" pitchFamily="2" charset="0"/>
            </a:endParaRPr>
          </a:p>
        </p:txBody>
      </p:sp>
      <p:pic>
        <p:nvPicPr>
          <p:cNvPr id="8" name="图片 7">
            <a:extLst>
              <a:ext uri="{FF2B5EF4-FFF2-40B4-BE49-F238E27FC236}">
                <a16:creationId xmlns:a16="http://schemas.microsoft.com/office/drawing/2014/main" id="{7DE0EE83-8A7C-B740-9A16-257DB23BE010}"/>
              </a:ext>
            </a:extLst>
          </p:cNvPr>
          <p:cNvPicPr>
            <a:picLocks noChangeAspect="1"/>
          </p:cNvPicPr>
          <p:nvPr/>
        </p:nvPicPr>
        <p:blipFill>
          <a:blip r:embed="rId2"/>
          <a:stretch>
            <a:fillRect/>
          </a:stretch>
        </p:blipFill>
        <p:spPr>
          <a:xfrm>
            <a:off x="435730" y="1953297"/>
            <a:ext cx="5660270" cy="4023358"/>
          </a:xfrm>
          <a:prstGeom prst="rect">
            <a:avLst/>
          </a:prstGeom>
        </p:spPr>
      </p:pic>
      <p:sp>
        <p:nvSpPr>
          <p:cNvPr id="9" name="文本框 8">
            <a:extLst>
              <a:ext uri="{FF2B5EF4-FFF2-40B4-BE49-F238E27FC236}">
                <a16:creationId xmlns:a16="http://schemas.microsoft.com/office/drawing/2014/main" id="{DF6EC83F-3ACF-F546-884F-E9A99A227D54}"/>
              </a:ext>
            </a:extLst>
          </p:cNvPr>
          <p:cNvSpPr txBox="1"/>
          <p:nvPr/>
        </p:nvSpPr>
        <p:spPr>
          <a:xfrm>
            <a:off x="6465827" y="2084693"/>
            <a:ext cx="5081611" cy="3416320"/>
          </a:xfrm>
          <a:prstGeom prst="rect">
            <a:avLst/>
          </a:prstGeom>
          <a:noFill/>
        </p:spPr>
        <p:txBody>
          <a:bodyPr wrap="square" rtlCol="0">
            <a:spAutoFit/>
          </a:bodyPr>
          <a:lstStyle/>
          <a:p>
            <a:r>
              <a:rPr kumimoji="1" lang="en" altLang="zh-CN" sz="3600" dirty="0">
                <a:latin typeface="Avenir Medium" panose="02000503020000020003" pitchFamily="2" charset="0"/>
              </a:rPr>
              <a:t>As we can see from the heat map, the comments attribute has the most relevance to </a:t>
            </a:r>
            <a:r>
              <a:rPr kumimoji="1" lang="en" altLang="zh-CN" sz="3600" dirty="0">
                <a:solidFill>
                  <a:srgbClr val="FF0000"/>
                </a:solidFill>
                <a:latin typeface="Avenir Medium" panose="02000503020000020003" pitchFamily="2" charset="0"/>
              </a:rPr>
              <a:t>views</a:t>
            </a:r>
            <a:r>
              <a:rPr kumimoji="1" lang="en" altLang="zh-CN" sz="3600" dirty="0">
                <a:latin typeface="Avenir Medium" panose="02000503020000020003" pitchFamily="2" charset="0"/>
              </a:rPr>
              <a:t>, followed by </a:t>
            </a:r>
            <a:r>
              <a:rPr kumimoji="1" lang="en" altLang="zh-CN" sz="3600" dirty="0">
                <a:solidFill>
                  <a:srgbClr val="FF0000"/>
                </a:solidFill>
                <a:latin typeface="Avenir Medium" panose="02000503020000020003" pitchFamily="2" charset="0"/>
              </a:rPr>
              <a:t>languages</a:t>
            </a:r>
            <a:r>
              <a:rPr kumimoji="1" lang="en" altLang="zh-CN" sz="3600" dirty="0">
                <a:latin typeface="Avenir Medium" panose="02000503020000020003" pitchFamily="2" charset="0"/>
              </a:rPr>
              <a:t>.</a:t>
            </a:r>
            <a:endParaRPr kumimoji="1" lang="zh-CN" altLang="en-US" sz="3600" dirty="0">
              <a:latin typeface="Avenir Medium" panose="02000503020000020003" pitchFamily="2" charset="0"/>
            </a:endParaRPr>
          </a:p>
        </p:txBody>
      </p:sp>
    </p:spTree>
    <p:extLst>
      <p:ext uri="{BB962C8B-B14F-4D97-AF65-F5344CB8AC3E}">
        <p14:creationId xmlns:p14="http://schemas.microsoft.com/office/powerpoint/2010/main" val="164763133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1CF7A6D-3F48-844F-9D64-224FFFE75DE6}"/>
              </a:ext>
            </a:extLst>
          </p:cNvPr>
          <p:cNvSpPr/>
          <p:nvPr/>
        </p:nvSpPr>
        <p:spPr>
          <a:xfrm>
            <a:off x="611653" y="1968560"/>
            <a:ext cx="6293783" cy="4955203"/>
          </a:xfrm>
          <a:prstGeom prst="rect">
            <a:avLst/>
          </a:prstGeom>
        </p:spPr>
        <p:txBody>
          <a:bodyPr wrap="square">
            <a:spAutoFit/>
          </a:bodyPr>
          <a:lstStyle/>
          <a:p>
            <a:pPr marL="457200" indent="-457200">
              <a:buFont typeface="Arial" panose="020B0604020202020204" pitchFamily="34" charset="0"/>
              <a:buChar char="•"/>
            </a:pPr>
            <a:r>
              <a:rPr kumimoji="1" lang="en-US" altLang="zh-CN" sz="3600" dirty="0">
                <a:latin typeface="Avenir Medium" panose="02000503020000020003" pitchFamily="2" charset="0"/>
              </a:rPr>
              <a:t>The maximum viewing volume is </a:t>
            </a:r>
            <a:r>
              <a:rPr kumimoji="1" lang="en-US" altLang="zh-CN" sz="3600" dirty="0">
                <a:solidFill>
                  <a:srgbClr val="FF0000"/>
                </a:solidFill>
                <a:latin typeface="Avenir Medium" panose="02000503020000020003" pitchFamily="2" charset="0"/>
              </a:rPr>
              <a:t>47,227,110</a:t>
            </a:r>
          </a:p>
          <a:p>
            <a:pPr marL="457200" indent="-457200">
              <a:buFont typeface="Arial" panose="020B0604020202020204" pitchFamily="34" charset="0"/>
              <a:buChar char="•"/>
            </a:pPr>
            <a:r>
              <a:rPr kumimoji="1" lang="en-US" altLang="zh-CN" sz="3600" dirty="0">
                <a:latin typeface="Avenir Medium" panose="02000503020000020003" pitchFamily="2" charset="0"/>
              </a:rPr>
              <a:t>The minimum is </a:t>
            </a:r>
            <a:r>
              <a:rPr kumimoji="1" lang="en-US" altLang="zh-CN" sz="3600" dirty="0">
                <a:solidFill>
                  <a:srgbClr val="FF0000"/>
                </a:solidFill>
                <a:latin typeface="Avenir Medium" panose="02000503020000020003" pitchFamily="2" charset="0"/>
              </a:rPr>
              <a:t>50,443</a:t>
            </a:r>
          </a:p>
          <a:p>
            <a:pPr marL="457200" indent="-457200">
              <a:buFont typeface="Arial" panose="020B0604020202020204" pitchFamily="34" charset="0"/>
              <a:buChar char="•"/>
            </a:pPr>
            <a:r>
              <a:rPr kumimoji="1" lang="en-US" altLang="zh-CN" sz="3600" dirty="0">
                <a:latin typeface="Avenir Medium" panose="02000503020000020003" pitchFamily="2" charset="0"/>
              </a:rPr>
              <a:t>The average is  </a:t>
            </a:r>
            <a:r>
              <a:rPr kumimoji="1" lang="en-US" altLang="zh-CN" sz="3600" dirty="0">
                <a:solidFill>
                  <a:srgbClr val="FF0000"/>
                </a:solidFill>
                <a:latin typeface="Avenir Medium" panose="02000503020000020003" pitchFamily="2" charset="0"/>
              </a:rPr>
              <a:t>1,699,779</a:t>
            </a:r>
          </a:p>
          <a:p>
            <a:endParaRPr kumimoji="1" lang="en-US" altLang="zh-CN" sz="3600" dirty="0">
              <a:latin typeface="Avenir Medium" panose="02000503020000020003" pitchFamily="2" charset="0"/>
            </a:endParaRPr>
          </a:p>
          <a:p>
            <a:r>
              <a:rPr kumimoji="1" lang="en-US" altLang="zh-CN" sz="3600" dirty="0">
                <a:latin typeface="Avenir Medium" panose="02000503020000020003" pitchFamily="2" charset="0"/>
              </a:rPr>
              <a:t>Undoubtably, </a:t>
            </a:r>
          </a:p>
          <a:p>
            <a:r>
              <a:rPr kumimoji="1" lang="en-US" altLang="zh-CN" sz="3600" dirty="0">
                <a:latin typeface="Avenir Medium" panose="02000503020000020003" pitchFamily="2" charset="0"/>
              </a:rPr>
              <a:t>every video is very popular.</a:t>
            </a:r>
          </a:p>
          <a:p>
            <a:endParaRPr kumimoji="1" lang="en-US" altLang="zh-CN" sz="3200" dirty="0">
              <a:latin typeface="Avenir Medium" panose="02000503020000020003" pitchFamily="2" charset="0"/>
            </a:endParaRPr>
          </a:p>
          <a:p>
            <a:endParaRPr kumimoji="1" lang="zh-CN" altLang="en-US" sz="3200" dirty="0">
              <a:latin typeface="Avenir Medium" panose="02000503020000020003" pitchFamily="2" charset="0"/>
            </a:endParaRPr>
          </a:p>
        </p:txBody>
      </p:sp>
      <p:sp>
        <p:nvSpPr>
          <p:cNvPr id="5" name="标题 1">
            <a:extLst>
              <a:ext uri="{FF2B5EF4-FFF2-40B4-BE49-F238E27FC236}">
                <a16:creationId xmlns:a16="http://schemas.microsoft.com/office/drawing/2014/main" id="{5227A85F-8840-E840-943A-30EDC8237847}"/>
              </a:ext>
            </a:extLst>
          </p:cNvPr>
          <p:cNvSpPr>
            <a:spLocks noGrp="1"/>
          </p:cNvSpPr>
          <p:nvPr>
            <p:ph type="title"/>
          </p:nvPr>
        </p:nvSpPr>
        <p:spPr/>
        <p:txBody>
          <a:bodyPr>
            <a:normAutofit/>
          </a:bodyPr>
          <a:lstStyle/>
          <a:p>
            <a:r>
              <a:rPr kumimoji="1" lang="en-US" altLang="zh-CN" sz="4800" dirty="0">
                <a:latin typeface="Avenir Medium" panose="02000503020000020003" pitchFamily="2" charset="0"/>
              </a:rPr>
              <a:t>OVERALL ANALYSIS</a:t>
            </a:r>
            <a:endParaRPr kumimoji="1" lang="zh-CN" altLang="en-US" sz="4800" dirty="0">
              <a:latin typeface="Avenir Medium" panose="02000503020000020003" pitchFamily="2" charset="0"/>
            </a:endParaRPr>
          </a:p>
        </p:txBody>
      </p:sp>
      <p:pic>
        <p:nvPicPr>
          <p:cNvPr id="9" name="图片 8">
            <a:extLst>
              <a:ext uri="{FF2B5EF4-FFF2-40B4-BE49-F238E27FC236}">
                <a16:creationId xmlns:a16="http://schemas.microsoft.com/office/drawing/2014/main" id="{D915F32D-5F60-48CE-A718-F97E6AEADFD9}"/>
              </a:ext>
            </a:extLst>
          </p:cNvPr>
          <p:cNvPicPr/>
          <p:nvPr/>
        </p:nvPicPr>
        <p:blipFill>
          <a:blip r:embed="rId2"/>
          <a:stretch>
            <a:fillRect/>
          </a:stretch>
        </p:blipFill>
        <p:spPr>
          <a:xfrm>
            <a:off x="6905436" y="2267772"/>
            <a:ext cx="4921362" cy="2322456"/>
          </a:xfrm>
          <a:prstGeom prst="rect">
            <a:avLst/>
          </a:prstGeom>
        </p:spPr>
      </p:pic>
    </p:spTree>
    <p:extLst>
      <p:ext uri="{BB962C8B-B14F-4D97-AF65-F5344CB8AC3E}">
        <p14:creationId xmlns:p14="http://schemas.microsoft.com/office/powerpoint/2010/main" val="114524102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43C1B0C-798B-46FD-A2A2-8E70394FEB6B}"/>
              </a:ext>
            </a:extLst>
          </p:cNvPr>
          <p:cNvPicPr/>
          <p:nvPr/>
        </p:nvPicPr>
        <p:blipFill>
          <a:blip r:embed="rId2"/>
          <a:stretch>
            <a:fillRect/>
          </a:stretch>
        </p:blipFill>
        <p:spPr>
          <a:xfrm>
            <a:off x="629921" y="2024380"/>
            <a:ext cx="5039042" cy="3756660"/>
          </a:xfrm>
          <a:prstGeom prst="rect">
            <a:avLst/>
          </a:prstGeom>
        </p:spPr>
      </p:pic>
      <p:pic>
        <p:nvPicPr>
          <p:cNvPr id="5" name="图片 4">
            <a:extLst>
              <a:ext uri="{FF2B5EF4-FFF2-40B4-BE49-F238E27FC236}">
                <a16:creationId xmlns:a16="http://schemas.microsoft.com/office/drawing/2014/main" id="{FF13ED1A-18C8-4B96-A5DC-DE6D47F6DB61}"/>
              </a:ext>
            </a:extLst>
          </p:cNvPr>
          <p:cNvPicPr/>
          <p:nvPr/>
        </p:nvPicPr>
        <p:blipFill>
          <a:blip r:embed="rId3"/>
          <a:stretch>
            <a:fillRect/>
          </a:stretch>
        </p:blipFill>
        <p:spPr>
          <a:xfrm>
            <a:off x="6523039" y="2024380"/>
            <a:ext cx="4551997" cy="3756660"/>
          </a:xfrm>
          <a:prstGeom prst="rect">
            <a:avLst/>
          </a:prstGeom>
        </p:spPr>
      </p:pic>
      <p:sp>
        <p:nvSpPr>
          <p:cNvPr id="6" name="标题 1">
            <a:extLst>
              <a:ext uri="{FF2B5EF4-FFF2-40B4-BE49-F238E27FC236}">
                <a16:creationId xmlns:a16="http://schemas.microsoft.com/office/drawing/2014/main" id="{15443FE7-C318-4988-BA43-36A01DA430B6}"/>
              </a:ext>
            </a:extLst>
          </p:cNvPr>
          <p:cNvSpPr>
            <a:spLocks noGrp="1"/>
          </p:cNvSpPr>
          <p:nvPr>
            <p:ph type="title"/>
          </p:nvPr>
        </p:nvSpPr>
        <p:spPr>
          <a:xfrm>
            <a:off x="838200" y="365125"/>
            <a:ext cx="10515600" cy="1325563"/>
          </a:xfrm>
        </p:spPr>
        <p:txBody>
          <a:bodyPr>
            <a:normAutofit/>
          </a:bodyPr>
          <a:lstStyle/>
          <a:p>
            <a:r>
              <a:rPr kumimoji="1" lang="en-US" altLang="zh-CN" sz="4800" dirty="0">
                <a:latin typeface="Avenir Medium" panose="02000503020000020003" pitchFamily="2" charset="0"/>
              </a:rPr>
              <a:t>VIEW VOLUME</a:t>
            </a:r>
            <a:endParaRPr kumimoji="1" lang="zh-CN" altLang="en-US" sz="4800" dirty="0">
              <a:latin typeface="Avenir Medium" panose="02000503020000020003" pitchFamily="2" charset="0"/>
            </a:endParaRPr>
          </a:p>
        </p:txBody>
      </p:sp>
    </p:spTree>
    <p:extLst>
      <p:ext uri="{BB962C8B-B14F-4D97-AF65-F5344CB8AC3E}">
        <p14:creationId xmlns:p14="http://schemas.microsoft.com/office/powerpoint/2010/main" val="137393586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4800" dirty="0">
                <a:latin typeface="Avenir Medium" panose="02000503020000020003" pitchFamily="2" charset="0"/>
              </a:rPr>
              <a:t>MOST VIEWED 5 TALKS</a:t>
            </a:r>
            <a:endParaRPr kumimoji="1" lang="zh-CN" altLang="en-US" sz="4800" dirty="0">
              <a:latin typeface="Avenir Medium" panose="02000503020000020003" pitchFamily="2" charset="0"/>
            </a:endParaRPr>
          </a:p>
        </p:txBody>
      </p:sp>
      <p:pic>
        <p:nvPicPr>
          <p:cNvPr id="6" name="图片 5">
            <a:extLst>
              <a:ext uri="{FF2B5EF4-FFF2-40B4-BE49-F238E27FC236}">
                <a16:creationId xmlns:a16="http://schemas.microsoft.com/office/drawing/2014/main" id="{D78CB3E2-6B98-4846-A3EF-B5F200A15B23}"/>
              </a:ext>
            </a:extLst>
          </p:cNvPr>
          <p:cNvPicPr/>
          <p:nvPr/>
        </p:nvPicPr>
        <p:blipFill>
          <a:blip r:embed="rId2"/>
          <a:stretch>
            <a:fillRect/>
          </a:stretch>
        </p:blipFill>
        <p:spPr>
          <a:xfrm>
            <a:off x="1021080" y="2794654"/>
            <a:ext cx="6830694" cy="1785058"/>
          </a:xfrm>
          <a:prstGeom prst="rect">
            <a:avLst/>
          </a:prstGeom>
        </p:spPr>
      </p:pic>
      <p:pic>
        <p:nvPicPr>
          <p:cNvPr id="7" name="图片 6">
            <a:extLst>
              <a:ext uri="{FF2B5EF4-FFF2-40B4-BE49-F238E27FC236}">
                <a16:creationId xmlns:a16="http://schemas.microsoft.com/office/drawing/2014/main" id="{756F84AA-36C2-49D6-A58D-CB0409E83F28}"/>
              </a:ext>
            </a:extLst>
          </p:cNvPr>
          <p:cNvPicPr/>
          <p:nvPr/>
        </p:nvPicPr>
        <p:blipFill>
          <a:blip r:embed="rId3"/>
          <a:stretch>
            <a:fillRect/>
          </a:stretch>
        </p:blipFill>
        <p:spPr>
          <a:xfrm>
            <a:off x="7851774" y="2794654"/>
            <a:ext cx="3075305" cy="1785058"/>
          </a:xfrm>
          <a:prstGeom prst="rect">
            <a:avLst/>
          </a:prstGeom>
        </p:spPr>
      </p:pic>
    </p:spTree>
    <p:extLst>
      <p:ext uri="{BB962C8B-B14F-4D97-AF65-F5344CB8AC3E}">
        <p14:creationId xmlns:p14="http://schemas.microsoft.com/office/powerpoint/2010/main" val="257072386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4800" dirty="0">
                <a:latin typeface="Avenir Medium" panose="02000503020000020003" pitchFamily="2" charset="0"/>
              </a:rPr>
              <a:t>MOST COMMENTED 10 TALKS</a:t>
            </a:r>
            <a:endParaRPr kumimoji="1" lang="zh-CN" altLang="en-US" sz="4800" dirty="0">
              <a:latin typeface="Avenir Medium" panose="02000503020000020003" pitchFamily="2" charset="0"/>
            </a:endParaRPr>
          </a:p>
        </p:txBody>
      </p:sp>
      <p:pic>
        <p:nvPicPr>
          <p:cNvPr id="5" name="图片 4">
            <a:extLst>
              <a:ext uri="{FF2B5EF4-FFF2-40B4-BE49-F238E27FC236}">
                <a16:creationId xmlns:a16="http://schemas.microsoft.com/office/drawing/2014/main" id="{52F3F672-E031-41F5-97DB-E462AC38545B}"/>
              </a:ext>
            </a:extLst>
          </p:cNvPr>
          <p:cNvPicPr/>
          <p:nvPr/>
        </p:nvPicPr>
        <p:blipFill>
          <a:blip r:embed="rId2"/>
          <a:stretch>
            <a:fillRect/>
          </a:stretch>
        </p:blipFill>
        <p:spPr>
          <a:xfrm>
            <a:off x="1475590" y="2163799"/>
            <a:ext cx="6280467" cy="2204403"/>
          </a:xfrm>
          <a:prstGeom prst="rect">
            <a:avLst/>
          </a:prstGeom>
        </p:spPr>
      </p:pic>
      <p:pic>
        <p:nvPicPr>
          <p:cNvPr id="8" name="图片 7">
            <a:extLst>
              <a:ext uri="{FF2B5EF4-FFF2-40B4-BE49-F238E27FC236}">
                <a16:creationId xmlns:a16="http://schemas.microsoft.com/office/drawing/2014/main" id="{10812BBD-90CD-4D6B-BE1C-9F033202B5E1}"/>
              </a:ext>
            </a:extLst>
          </p:cNvPr>
          <p:cNvPicPr/>
          <p:nvPr/>
        </p:nvPicPr>
        <p:blipFill>
          <a:blip r:embed="rId3"/>
          <a:stretch>
            <a:fillRect/>
          </a:stretch>
        </p:blipFill>
        <p:spPr>
          <a:xfrm>
            <a:off x="7756057" y="2163799"/>
            <a:ext cx="2782254" cy="2214563"/>
          </a:xfrm>
          <a:prstGeom prst="rect">
            <a:avLst/>
          </a:prstGeom>
        </p:spPr>
      </p:pic>
    </p:spTree>
    <p:extLst>
      <p:ext uri="{BB962C8B-B14F-4D97-AF65-F5344CB8AC3E}">
        <p14:creationId xmlns:p14="http://schemas.microsoft.com/office/powerpoint/2010/main" val="87919673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4800" dirty="0">
                <a:latin typeface="Avenir Medium" panose="02000503020000020003" pitchFamily="2" charset="0"/>
              </a:rPr>
              <a:t>Most commented talks</a:t>
            </a:r>
            <a:endParaRPr kumimoji="1" lang="zh-CN" altLang="en-US" sz="4800" dirty="0">
              <a:latin typeface="Avenir Medium" panose="02000503020000020003" pitchFamily="2" charset="0"/>
            </a:endParaRPr>
          </a:p>
        </p:txBody>
      </p:sp>
      <p:pic>
        <p:nvPicPr>
          <p:cNvPr id="6" name="图片 5">
            <a:extLst>
              <a:ext uri="{FF2B5EF4-FFF2-40B4-BE49-F238E27FC236}">
                <a16:creationId xmlns:a16="http://schemas.microsoft.com/office/drawing/2014/main" id="{CE2913CA-0721-4F2C-97DB-D7A2E3322CCD}"/>
              </a:ext>
            </a:extLst>
          </p:cNvPr>
          <p:cNvPicPr/>
          <p:nvPr/>
        </p:nvPicPr>
        <p:blipFill>
          <a:blip r:embed="rId2"/>
          <a:stretch>
            <a:fillRect/>
          </a:stretch>
        </p:blipFill>
        <p:spPr>
          <a:xfrm>
            <a:off x="7670800" y="334589"/>
            <a:ext cx="3914775" cy="3000375"/>
          </a:xfrm>
          <a:prstGeom prst="rect">
            <a:avLst/>
          </a:prstGeom>
        </p:spPr>
      </p:pic>
      <p:sp>
        <p:nvSpPr>
          <p:cNvPr id="7" name="矩形 6">
            <a:extLst>
              <a:ext uri="{FF2B5EF4-FFF2-40B4-BE49-F238E27FC236}">
                <a16:creationId xmlns:a16="http://schemas.microsoft.com/office/drawing/2014/main" id="{F6A19126-942F-4582-AC6D-604115246A4B}"/>
              </a:ext>
            </a:extLst>
          </p:cNvPr>
          <p:cNvSpPr/>
          <p:nvPr/>
        </p:nvSpPr>
        <p:spPr>
          <a:xfrm>
            <a:off x="838200" y="1868071"/>
            <a:ext cx="6246607" cy="4955203"/>
          </a:xfrm>
          <a:prstGeom prst="rect">
            <a:avLst/>
          </a:prstGeom>
        </p:spPr>
        <p:txBody>
          <a:bodyPr wrap="square">
            <a:spAutoFit/>
          </a:bodyPr>
          <a:lstStyle/>
          <a:p>
            <a:pPr marL="457200" indent="-457200">
              <a:buFont typeface="Arial" panose="020B0604020202020204" pitchFamily="34" charset="0"/>
              <a:buChar char="•"/>
            </a:pPr>
            <a:r>
              <a:rPr kumimoji="1" lang="en-US" altLang="zh-CN" sz="3600" dirty="0">
                <a:latin typeface="Avenir Medium" panose="02000503020000020003" pitchFamily="2" charset="0"/>
              </a:rPr>
              <a:t>The maximum comments is </a:t>
            </a:r>
            <a:r>
              <a:rPr kumimoji="1" lang="en-US" altLang="zh-CN" sz="3600" dirty="0">
                <a:solidFill>
                  <a:srgbClr val="FF0000"/>
                </a:solidFill>
                <a:latin typeface="Avenir Medium" panose="02000503020000020003" pitchFamily="2" charset="0"/>
              </a:rPr>
              <a:t>6404</a:t>
            </a:r>
          </a:p>
          <a:p>
            <a:pPr marL="457200" indent="-457200">
              <a:buFont typeface="Arial" panose="020B0604020202020204" pitchFamily="34" charset="0"/>
              <a:buChar char="•"/>
            </a:pPr>
            <a:r>
              <a:rPr kumimoji="1" lang="en-US" altLang="zh-CN" sz="3600" dirty="0">
                <a:latin typeface="Avenir Medium" panose="02000503020000020003" pitchFamily="2" charset="0"/>
              </a:rPr>
              <a:t>The minimum is </a:t>
            </a:r>
            <a:r>
              <a:rPr kumimoji="1" lang="en-US" altLang="zh-CN" sz="3600" dirty="0">
                <a:solidFill>
                  <a:srgbClr val="FF0000"/>
                </a:solidFill>
                <a:latin typeface="Avenir Medium" panose="02000503020000020003" pitchFamily="2" charset="0"/>
              </a:rPr>
              <a:t>2</a:t>
            </a:r>
          </a:p>
          <a:p>
            <a:pPr marL="457200" indent="-457200">
              <a:buFont typeface="Arial" panose="020B0604020202020204" pitchFamily="34" charset="0"/>
              <a:buChar char="•"/>
            </a:pPr>
            <a:r>
              <a:rPr kumimoji="1" lang="en-US" altLang="zh-CN" sz="3600" dirty="0">
                <a:latin typeface="Avenir Medium" panose="02000503020000020003" pitchFamily="2" charset="0"/>
              </a:rPr>
              <a:t>The average is  </a:t>
            </a:r>
            <a:r>
              <a:rPr kumimoji="1" lang="en-US" altLang="zh-CN" sz="3600" dirty="0">
                <a:solidFill>
                  <a:srgbClr val="FF0000"/>
                </a:solidFill>
                <a:latin typeface="Avenir Medium" panose="02000503020000020003" pitchFamily="2" charset="0"/>
              </a:rPr>
              <a:t>192</a:t>
            </a:r>
          </a:p>
          <a:p>
            <a:endParaRPr kumimoji="1" lang="en-US" altLang="zh-CN" sz="3600" dirty="0">
              <a:latin typeface="Avenir Medium" panose="02000503020000020003" pitchFamily="2" charset="0"/>
            </a:endParaRPr>
          </a:p>
          <a:p>
            <a:r>
              <a:rPr kumimoji="1" lang="en-US" altLang="zh-CN" sz="3600" dirty="0">
                <a:latin typeface="Avenir Medium" panose="02000503020000020003" pitchFamily="2" charset="0"/>
              </a:rPr>
              <a:t>There is a big difference between them. </a:t>
            </a:r>
          </a:p>
          <a:p>
            <a:endParaRPr kumimoji="1" lang="en-US" altLang="zh-CN" sz="3200" dirty="0">
              <a:latin typeface="Avenir Medium" panose="02000503020000020003" pitchFamily="2" charset="0"/>
            </a:endParaRPr>
          </a:p>
          <a:p>
            <a:endParaRPr kumimoji="1" lang="zh-CN" altLang="en-US" sz="3200" dirty="0">
              <a:latin typeface="Avenir Medium" panose="02000503020000020003" pitchFamily="2" charset="0"/>
            </a:endParaRPr>
          </a:p>
        </p:txBody>
      </p:sp>
      <p:pic>
        <p:nvPicPr>
          <p:cNvPr id="9" name="图片 8">
            <a:extLst>
              <a:ext uri="{FF2B5EF4-FFF2-40B4-BE49-F238E27FC236}">
                <a16:creationId xmlns:a16="http://schemas.microsoft.com/office/drawing/2014/main" id="{A42EFE06-F920-4DF1-AE99-FBC16C3C7C7E}"/>
              </a:ext>
            </a:extLst>
          </p:cNvPr>
          <p:cNvPicPr/>
          <p:nvPr/>
        </p:nvPicPr>
        <p:blipFill>
          <a:blip r:embed="rId3"/>
          <a:stretch>
            <a:fillRect/>
          </a:stretch>
        </p:blipFill>
        <p:spPr>
          <a:xfrm>
            <a:off x="7670799" y="3334964"/>
            <a:ext cx="3914775" cy="3156107"/>
          </a:xfrm>
          <a:prstGeom prst="rect">
            <a:avLst/>
          </a:prstGeom>
        </p:spPr>
      </p:pic>
    </p:spTree>
    <p:extLst>
      <p:ext uri="{BB962C8B-B14F-4D97-AF65-F5344CB8AC3E}">
        <p14:creationId xmlns:p14="http://schemas.microsoft.com/office/powerpoint/2010/main" val="3668958283"/>
      </p:ext>
    </p:extLst>
  </p:cSld>
  <p:clrMapOvr>
    <a:masterClrMapping/>
  </p:clrMapOvr>
  <p:transition spd="slow">
    <p:push dir="u"/>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569</TotalTime>
  <Words>597</Words>
  <Application>Microsoft Macintosh PowerPoint</Application>
  <PresentationFormat>宽屏</PresentationFormat>
  <Paragraphs>68</Paragraphs>
  <Slides>22</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22</vt:i4>
      </vt:variant>
    </vt:vector>
  </HeadingPairs>
  <TitlesOfParts>
    <vt:vector size="27" baseType="lpstr">
      <vt:lpstr>等线</vt:lpstr>
      <vt:lpstr>等线 Light</vt:lpstr>
      <vt:lpstr>Arial</vt:lpstr>
      <vt:lpstr>Avenir Medium</vt:lpstr>
      <vt:lpstr>Office 主题​​</vt:lpstr>
      <vt:lpstr>PowerPoint 演示文稿</vt:lpstr>
      <vt:lpstr>PowerPoint 演示文稿</vt:lpstr>
      <vt:lpstr>DATASET</vt:lpstr>
      <vt:lpstr>RELATION</vt:lpstr>
      <vt:lpstr>OVERALL ANALYSIS</vt:lpstr>
      <vt:lpstr>VIEW VOLUME</vt:lpstr>
      <vt:lpstr>MOST VIEWED 5 TALKS</vt:lpstr>
      <vt:lpstr>MOST COMMENTED 10 TALKS</vt:lpstr>
      <vt:lpstr>Most commented talks</vt:lpstr>
      <vt:lpstr>RELATIONS</vt:lpstr>
      <vt:lpstr>DURATION &amp; LANGUAGE</vt:lpstr>
      <vt:lpstr>PERSONS SPEAK MOST</vt:lpstr>
      <vt:lpstr>MOST POPULAR THEMES </vt:lpstr>
      <vt:lpstr>PowerPoint 演示文稿</vt:lpstr>
      <vt:lpstr>UNSUPERVISED LEARNING - CLUSTERING</vt:lpstr>
      <vt:lpstr>UNSUPERVISED LEARNING - CLUSTERING</vt:lpstr>
      <vt:lpstr>SUPERVISED LEARNING - CLASSIFICATION</vt:lpstr>
      <vt:lpstr>PowerPoint 演示文稿</vt:lpstr>
      <vt:lpstr>SUPERVISED LEARNING - REGRESSION</vt:lpstr>
      <vt:lpstr>SUPERVISED LEARNING - REGRESSION</vt:lpstr>
      <vt:lpstr>SUPERVISED LEARNING - REGRESSION</vt:lpstr>
      <vt:lpstr>SUPERVISED LEARNING - REGRESSION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TED Talks Data Mining</dc:title>
  <dc:creator>Microsoft Office User</dc:creator>
  <cp:lastModifiedBy>Microsoft Office User</cp:lastModifiedBy>
  <cp:revision>80</cp:revision>
  <dcterms:created xsi:type="dcterms:W3CDTF">2019-06-03T23:33:57Z</dcterms:created>
  <dcterms:modified xsi:type="dcterms:W3CDTF">2019-06-12T10:55:55Z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2052-1.0.1.1354</vt:lpwstr>
  </property>
</Properties>
</file>